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Garet" charset="1" panose="0000000000000000000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fonts/font14.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png" Type="http://schemas.openxmlformats.org/officeDocument/2006/relationships/image"/><Relationship Id="rId5" Target="../media/image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png" Type="http://schemas.openxmlformats.org/officeDocument/2006/relationships/image"/><Relationship Id="rId11" Target="../media/image6.svg" Type="http://schemas.openxmlformats.org/officeDocument/2006/relationships/image"/><Relationship Id="rId12" Target="../media/image20.png" Type="http://schemas.openxmlformats.org/officeDocument/2006/relationships/image"/><Relationship Id="rId13" Target="../media/image21.svg" Type="http://schemas.openxmlformats.org/officeDocument/2006/relationships/image"/><Relationship Id="rId14" Target="../media/image22.png" Type="http://schemas.openxmlformats.org/officeDocument/2006/relationships/image"/><Relationship Id="rId2" Target="../media/image12.png" Type="http://schemas.openxmlformats.org/officeDocument/2006/relationships/image"/><Relationship Id="rId3" Target="../media/image13.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015614">
            <a:off x="8588758" y="-920320"/>
            <a:ext cx="13483937" cy="13129984"/>
          </a:xfrm>
          <a:custGeom>
            <a:avLst/>
            <a:gdLst/>
            <a:ahLst/>
            <a:cxnLst/>
            <a:rect r="r" b="b" t="t" l="l"/>
            <a:pathLst>
              <a:path h="13129984" w="13483937">
                <a:moveTo>
                  <a:pt x="0" y="0"/>
                </a:moveTo>
                <a:lnTo>
                  <a:pt x="13483938" y="0"/>
                </a:lnTo>
                <a:lnTo>
                  <a:pt x="13483938" y="13129984"/>
                </a:lnTo>
                <a:lnTo>
                  <a:pt x="0" y="13129984"/>
                </a:lnTo>
                <a:lnTo>
                  <a:pt x="0" y="0"/>
                </a:lnTo>
                <a:close/>
              </a:path>
            </a:pathLst>
          </a:custGeom>
          <a:blipFill>
            <a:blip r:embed="rId2"/>
            <a:stretch>
              <a:fillRect l="0" t="0" r="0" b="0"/>
            </a:stretch>
          </a:blipFill>
        </p:spPr>
      </p:sp>
      <p:sp>
        <p:nvSpPr>
          <p:cNvPr name="Freeform 3" id="3"/>
          <p:cNvSpPr/>
          <p:nvPr/>
        </p:nvSpPr>
        <p:spPr>
          <a:xfrm flipH="false" flipV="false" rot="0">
            <a:off x="205070" y="401876"/>
            <a:ext cx="5393868" cy="2773790"/>
          </a:xfrm>
          <a:custGeom>
            <a:avLst/>
            <a:gdLst/>
            <a:ahLst/>
            <a:cxnLst/>
            <a:rect r="r" b="b" t="t" l="l"/>
            <a:pathLst>
              <a:path h="2773790" w="5393868">
                <a:moveTo>
                  <a:pt x="0" y="0"/>
                </a:moveTo>
                <a:lnTo>
                  <a:pt x="5393868" y="0"/>
                </a:lnTo>
                <a:lnTo>
                  <a:pt x="5393868" y="2773789"/>
                </a:lnTo>
                <a:lnTo>
                  <a:pt x="0" y="2773789"/>
                </a:lnTo>
                <a:lnTo>
                  <a:pt x="0" y="0"/>
                </a:lnTo>
                <a:close/>
              </a:path>
            </a:pathLst>
          </a:custGeom>
          <a:blipFill>
            <a:blip r:embed="rId3"/>
            <a:stretch>
              <a:fillRect l="0" t="0" r="0" b="0"/>
            </a:stretch>
          </a:blipFill>
        </p:spPr>
      </p:sp>
      <p:sp>
        <p:nvSpPr>
          <p:cNvPr name="TextBox 4" id="4"/>
          <p:cNvSpPr txBox="true"/>
          <p:nvPr/>
        </p:nvSpPr>
        <p:spPr>
          <a:xfrm rot="0">
            <a:off x="1028700" y="4945207"/>
            <a:ext cx="16230600" cy="3929260"/>
          </a:xfrm>
          <a:prstGeom prst="rect">
            <a:avLst/>
          </a:prstGeom>
        </p:spPr>
        <p:txBody>
          <a:bodyPr anchor="t" rtlCol="false" tIns="0" lIns="0" bIns="0" rIns="0">
            <a:spAutoFit/>
          </a:bodyPr>
          <a:lstStyle/>
          <a:p>
            <a:pPr algn="l">
              <a:lnSpc>
                <a:spcPts val="16824"/>
              </a:lnSpc>
            </a:pPr>
            <a:r>
              <a:rPr lang="en-US" sz="17168" spc="-343">
                <a:solidFill>
                  <a:srgbClr val="FFFFFF"/>
                </a:solidFill>
                <a:latin typeface="Garet"/>
                <a:ea typeface="Garet"/>
                <a:cs typeface="Garet"/>
                <a:sym typeface="Garet"/>
              </a:rPr>
              <a:t>Project MARS</a:t>
            </a:r>
          </a:p>
          <a:p>
            <a:pPr algn="l">
              <a:lnSpc>
                <a:spcPts val="13591"/>
              </a:lnSpc>
            </a:pPr>
            <a:r>
              <a:rPr lang="en-US" sz="13868" spc="-277">
                <a:solidFill>
                  <a:srgbClr val="FFFFFF"/>
                </a:solidFill>
                <a:latin typeface="Garet"/>
                <a:ea typeface="Garet"/>
                <a:cs typeface="Garet"/>
                <a:sym typeface="Garet"/>
              </a:rPr>
              <a:t>Pitch Deck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10800000">
            <a:off x="0" y="0"/>
            <a:ext cx="18288000" cy="3765869"/>
            <a:chOff x="0" y="0"/>
            <a:chExt cx="4816593" cy="991834"/>
          </a:xfrm>
        </p:grpSpPr>
        <p:sp>
          <p:nvSpPr>
            <p:cNvPr name="Freeform 3" id="3"/>
            <p:cNvSpPr/>
            <p:nvPr/>
          </p:nvSpPr>
          <p:spPr>
            <a:xfrm flipH="false" flipV="false" rot="0">
              <a:off x="0" y="0"/>
              <a:ext cx="4816592" cy="991834"/>
            </a:xfrm>
            <a:custGeom>
              <a:avLst/>
              <a:gdLst/>
              <a:ahLst/>
              <a:cxnLst/>
              <a:rect r="r" b="b" t="t" l="l"/>
              <a:pathLst>
                <a:path h="991834" w="4816592">
                  <a:moveTo>
                    <a:pt x="0" y="0"/>
                  </a:moveTo>
                  <a:lnTo>
                    <a:pt x="4816592" y="0"/>
                  </a:lnTo>
                  <a:lnTo>
                    <a:pt x="4816592" y="991834"/>
                  </a:lnTo>
                  <a:lnTo>
                    <a:pt x="0" y="991834"/>
                  </a:lnTo>
                  <a:close/>
                </a:path>
              </a:pathLst>
            </a:custGeom>
            <a:gradFill rotWithShape="true">
              <a:gsLst>
                <a:gs pos="0">
                  <a:srgbClr val="000000">
                    <a:alpha val="0"/>
                  </a:srgbClr>
                </a:gs>
                <a:gs pos="100000">
                  <a:srgbClr val="F4690B">
                    <a:alpha val="100000"/>
                  </a:srgbClr>
                </a:gs>
              </a:gsLst>
              <a:lin ang="5400000"/>
            </a:gradFill>
          </p:spPr>
        </p:sp>
        <p:sp>
          <p:nvSpPr>
            <p:cNvPr name="TextBox 4" id="4"/>
            <p:cNvSpPr txBox="true"/>
            <p:nvPr/>
          </p:nvSpPr>
          <p:spPr>
            <a:xfrm>
              <a:off x="0" y="-38100"/>
              <a:ext cx="4816593" cy="1029934"/>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1586092">
            <a:off x="900159" y="-8518451"/>
            <a:ext cx="12558535" cy="12722872"/>
          </a:xfrm>
          <a:custGeom>
            <a:avLst/>
            <a:gdLst/>
            <a:ahLst/>
            <a:cxnLst/>
            <a:rect r="r" b="b" t="t" l="l"/>
            <a:pathLst>
              <a:path h="12722872" w="12558535">
                <a:moveTo>
                  <a:pt x="0" y="0"/>
                </a:moveTo>
                <a:lnTo>
                  <a:pt x="12558535" y="0"/>
                </a:lnTo>
                <a:lnTo>
                  <a:pt x="12558535" y="12722872"/>
                </a:lnTo>
                <a:lnTo>
                  <a:pt x="0" y="12722872"/>
                </a:lnTo>
                <a:lnTo>
                  <a:pt x="0" y="0"/>
                </a:lnTo>
                <a:close/>
              </a:path>
            </a:pathLst>
          </a:custGeom>
          <a:blipFill>
            <a:blip r:embed="rId2"/>
            <a:stretch>
              <a:fillRect l="0" t="0" r="0" b="0"/>
            </a:stretch>
          </a:blipFill>
        </p:spPr>
      </p:sp>
      <p:grpSp>
        <p:nvGrpSpPr>
          <p:cNvPr name="Group 6" id="6"/>
          <p:cNvGrpSpPr/>
          <p:nvPr/>
        </p:nvGrpSpPr>
        <p:grpSpPr>
          <a:xfrm rot="0">
            <a:off x="1028700" y="4920006"/>
            <a:ext cx="5104429" cy="5816124"/>
            <a:chOff x="0" y="0"/>
            <a:chExt cx="790810" cy="901070"/>
          </a:xfrm>
        </p:grpSpPr>
        <p:sp>
          <p:nvSpPr>
            <p:cNvPr name="Freeform 7" id="7"/>
            <p:cNvSpPr/>
            <p:nvPr/>
          </p:nvSpPr>
          <p:spPr>
            <a:xfrm flipH="false" flipV="false" rot="0">
              <a:off x="0" y="0"/>
              <a:ext cx="790810" cy="901070"/>
            </a:xfrm>
            <a:custGeom>
              <a:avLst/>
              <a:gdLst/>
              <a:ahLst/>
              <a:cxnLst/>
              <a:rect r="r" b="b" t="t" l="l"/>
              <a:pathLst>
                <a:path h="901070" w="790810">
                  <a:moveTo>
                    <a:pt x="37918" y="0"/>
                  </a:moveTo>
                  <a:lnTo>
                    <a:pt x="752892" y="0"/>
                  </a:lnTo>
                  <a:cubicBezTo>
                    <a:pt x="773833" y="0"/>
                    <a:pt x="790810" y="16976"/>
                    <a:pt x="790810" y="37918"/>
                  </a:cubicBezTo>
                  <a:lnTo>
                    <a:pt x="790810" y="863152"/>
                  </a:lnTo>
                  <a:cubicBezTo>
                    <a:pt x="790810" y="873209"/>
                    <a:pt x="786815" y="882853"/>
                    <a:pt x="779704" y="889964"/>
                  </a:cubicBezTo>
                  <a:cubicBezTo>
                    <a:pt x="772593" y="897075"/>
                    <a:pt x="762948" y="901070"/>
                    <a:pt x="752892" y="901070"/>
                  </a:cubicBezTo>
                  <a:lnTo>
                    <a:pt x="37918" y="901070"/>
                  </a:lnTo>
                  <a:cubicBezTo>
                    <a:pt x="16976" y="901070"/>
                    <a:pt x="0" y="884094"/>
                    <a:pt x="0" y="863152"/>
                  </a:cubicBezTo>
                  <a:lnTo>
                    <a:pt x="0" y="37918"/>
                  </a:lnTo>
                  <a:cubicBezTo>
                    <a:pt x="0" y="27861"/>
                    <a:pt x="3995" y="18217"/>
                    <a:pt x="11106" y="11106"/>
                  </a:cubicBezTo>
                  <a:cubicBezTo>
                    <a:pt x="18217" y="3995"/>
                    <a:pt x="27861" y="0"/>
                    <a:pt x="37918" y="0"/>
                  </a:cubicBezTo>
                  <a:close/>
                </a:path>
              </a:pathLst>
            </a:custGeom>
            <a:blipFill>
              <a:blip r:embed="rId3"/>
              <a:stretch>
                <a:fillRect l="-6971" t="0" r="-6971" b="0"/>
              </a:stretch>
            </a:blipFill>
          </p:spPr>
        </p:sp>
      </p:grpSp>
      <p:grpSp>
        <p:nvGrpSpPr>
          <p:cNvPr name="Group 8" id="8"/>
          <p:cNvGrpSpPr/>
          <p:nvPr/>
        </p:nvGrpSpPr>
        <p:grpSpPr>
          <a:xfrm rot="0">
            <a:off x="6594136" y="4920006"/>
            <a:ext cx="5104429" cy="5816124"/>
            <a:chOff x="0" y="0"/>
            <a:chExt cx="790810" cy="901070"/>
          </a:xfrm>
        </p:grpSpPr>
        <p:sp>
          <p:nvSpPr>
            <p:cNvPr name="Freeform 9" id="9"/>
            <p:cNvSpPr/>
            <p:nvPr/>
          </p:nvSpPr>
          <p:spPr>
            <a:xfrm flipH="false" flipV="false" rot="0">
              <a:off x="0" y="0"/>
              <a:ext cx="790810" cy="901070"/>
            </a:xfrm>
            <a:custGeom>
              <a:avLst/>
              <a:gdLst/>
              <a:ahLst/>
              <a:cxnLst/>
              <a:rect r="r" b="b" t="t" l="l"/>
              <a:pathLst>
                <a:path h="901070" w="790810">
                  <a:moveTo>
                    <a:pt x="37918" y="0"/>
                  </a:moveTo>
                  <a:lnTo>
                    <a:pt x="752892" y="0"/>
                  </a:lnTo>
                  <a:cubicBezTo>
                    <a:pt x="773833" y="0"/>
                    <a:pt x="790810" y="16976"/>
                    <a:pt x="790810" y="37918"/>
                  </a:cubicBezTo>
                  <a:lnTo>
                    <a:pt x="790810" y="863152"/>
                  </a:lnTo>
                  <a:cubicBezTo>
                    <a:pt x="790810" y="873209"/>
                    <a:pt x="786815" y="882853"/>
                    <a:pt x="779704" y="889964"/>
                  </a:cubicBezTo>
                  <a:cubicBezTo>
                    <a:pt x="772593" y="897075"/>
                    <a:pt x="762948" y="901070"/>
                    <a:pt x="752892" y="901070"/>
                  </a:cubicBezTo>
                  <a:lnTo>
                    <a:pt x="37918" y="901070"/>
                  </a:lnTo>
                  <a:cubicBezTo>
                    <a:pt x="16976" y="901070"/>
                    <a:pt x="0" y="884094"/>
                    <a:pt x="0" y="863152"/>
                  </a:cubicBezTo>
                  <a:lnTo>
                    <a:pt x="0" y="37918"/>
                  </a:lnTo>
                  <a:cubicBezTo>
                    <a:pt x="0" y="27861"/>
                    <a:pt x="3995" y="18217"/>
                    <a:pt x="11106" y="11106"/>
                  </a:cubicBezTo>
                  <a:cubicBezTo>
                    <a:pt x="18217" y="3995"/>
                    <a:pt x="27861" y="0"/>
                    <a:pt x="37918" y="0"/>
                  </a:cubicBezTo>
                  <a:close/>
                </a:path>
              </a:pathLst>
            </a:custGeom>
            <a:blipFill>
              <a:blip r:embed="rId3"/>
              <a:stretch>
                <a:fillRect l="-6971" t="0" r="-6971" b="0"/>
              </a:stretch>
            </a:blipFill>
          </p:spPr>
        </p:sp>
      </p:grpSp>
      <p:grpSp>
        <p:nvGrpSpPr>
          <p:cNvPr name="Group 10" id="10"/>
          <p:cNvGrpSpPr/>
          <p:nvPr/>
        </p:nvGrpSpPr>
        <p:grpSpPr>
          <a:xfrm rot="0">
            <a:off x="12154871" y="4920006"/>
            <a:ext cx="5104429" cy="5816124"/>
            <a:chOff x="0" y="0"/>
            <a:chExt cx="790810" cy="901070"/>
          </a:xfrm>
        </p:grpSpPr>
        <p:sp>
          <p:nvSpPr>
            <p:cNvPr name="Freeform 11" id="11"/>
            <p:cNvSpPr/>
            <p:nvPr/>
          </p:nvSpPr>
          <p:spPr>
            <a:xfrm flipH="false" flipV="false" rot="0">
              <a:off x="0" y="0"/>
              <a:ext cx="790810" cy="901070"/>
            </a:xfrm>
            <a:custGeom>
              <a:avLst/>
              <a:gdLst/>
              <a:ahLst/>
              <a:cxnLst/>
              <a:rect r="r" b="b" t="t" l="l"/>
              <a:pathLst>
                <a:path h="901070" w="790810">
                  <a:moveTo>
                    <a:pt x="37918" y="0"/>
                  </a:moveTo>
                  <a:lnTo>
                    <a:pt x="752892" y="0"/>
                  </a:lnTo>
                  <a:cubicBezTo>
                    <a:pt x="773833" y="0"/>
                    <a:pt x="790810" y="16976"/>
                    <a:pt x="790810" y="37918"/>
                  </a:cubicBezTo>
                  <a:lnTo>
                    <a:pt x="790810" y="863152"/>
                  </a:lnTo>
                  <a:cubicBezTo>
                    <a:pt x="790810" y="873209"/>
                    <a:pt x="786815" y="882853"/>
                    <a:pt x="779704" y="889964"/>
                  </a:cubicBezTo>
                  <a:cubicBezTo>
                    <a:pt x="772593" y="897075"/>
                    <a:pt x="762948" y="901070"/>
                    <a:pt x="752892" y="901070"/>
                  </a:cubicBezTo>
                  <a:lnTo>
                    <a:pt x="37918" y="901070"/>
                  </a:lnTo>
                  <a:cubicBezTo>
                    <a:pt x="16976" y="901070"/>
                    <a:pt x="0" y="884094"/>
                    <a:pt x="0" y="863152"/>
                  </a:cubicBezTo>
                  <a:lnTo>
                    <a:pt x="0" y="37918"/>
                  </a:lnTo>
                  <a:cubicBezTo>
                    <a:pt x="0" y="27861"/>
                    <a:pt x="3995" y="18217"/>
                    <a:pt x="11106" y="11106"/>
                  </a:cubicBezTo>
                  <a:cubicBezTo>
                    <a:pt x="18217" y="3995"/>
                    <a:pt x="27861" y="0"/>
                    <a:pt x="37918" y="0"/>
                  </a:cubicBezTo>
                  <a:close/>
                </a:path>
              </a:pathLst>
            </a:custGeom>
            <a:blipFill>
              <a:blip r:embed="rId3"/>
              <a:stretch>
                <a:fillRect l="-6971" t="0" r="-6971" b="0"/>
              </a:stretch>
            </a:blipFill>
          </p:spPr>
        </p:sp>
      </p:grpSp>
      <p:sp>
        <p:nvSpPr>
          <p:cNvPr name="TextBox 12" id="12"/>
          <p:cNvSpPr txBox="true"/>
          <p:nvPr/>
        </p:nvSpPr>
        <p:spPr>
          <a:xfrm rot="0">
            <a:off x="1028700" y="888669"/>
            <a:ext cx="16230600" cy="1330071"/>
          </a:xfrm>
          <a:prstGeom prst="rect">
            <a:avLst/>
          </a:prstGeom>
        </p:spPr>
        <p:txBody>
          <a:bodyPr anchor="t" rtlCol="false" tIns="0" lIns="0" bIns="0" rIns="0">
            <a:spAutoFit/>
          </a:bodyPr>
          <a:lstStyle/>
          <a:p>
            <a:pPr algn="ctr">
              <a:lnSpc>
                <a:spcPts val="10272"/>
              </a:lnSpc>
            </a:pPr>
            <a:r>
              <a:rPr lang="en-US" sz="9600" spc="-192">
                <a:solidFill>
                  <a:srgbClr val="FFFFFF"/>
                </a:solidFill>
                <a:latin typeface="Garet"/>
                <a:ea typeface="Garet"/>
                <a:cs typeface="Garet"/>
                <a:sym typeface="Garet"/>
              </a:rPr>
              <a:t>Problem Statement</a:t>
            </a:r>
          </a:p>
        </p:txBody>
      </p:sp>
      <p:sp>
        <p:nvSpPr>
          <p:cNvPr name="TextBox 13" id="13"/>
          <p:cNvSpPr txBox="true"/>
          <p:nvPr/>
        </p:nvSpPr>
        <p:spPr>
          <a:xfrm rot="0">
            <a:off x="1028700" y="3466812"/>
            <a:ext cx="5104429" cy="815340"/>
          </a:xfrm>
          <a:prstGeom prst="rect">
            <a:avLst/>
          </a:prstGeom>
        </p:spPr>
        <p:txBody>
          <a:bodyPr anchor="t" rtlCol="false" tIns="0" lIns="0" bIns="0" rIns="0">
            <a:spAutoFit/>
          </a:bodyPr>
          <a:lstStyle/>
          <a:p>
            <a:pPr algn="ctr" marL="0" indent="0" lvl="1">
              <a:lnSpc>
                <a:spcPts val="3359"/>
              </a:lnSpc>
              <a:spcBef>
                <a:spcPct val="0"/>
              </a:spcBef>
            </a:pPr>
            <a:r>
              <a:rPr lang="en-US" sz="2400">
                <a:solidFill>
                  <a:srgbClr val="FFFFFF">
                    <a:alpha val="80000"/>
                  </a:srgbClr>
                </a:solidFill>
                <a:latin typeface="Garet"/>
                <a:ea typeface="Garet"/>
                <a:cs typeface="Garet"/>
                <a:sym typeface="Garet"/>
              </a:rPr>
              <a:t>Lor</a:t>
            </a:r>
            <a:r>
              <a:rPr lang="en-US" sz="2400" strike="noStrike" u="none">
                <a:solidFill>
                  <a:srgbClr val="FFFFFF">
                    <a:alpha val="80000"/>
                  </a:srgbClr>
                </a:solidFill>
                <a:latin typeface="Garet"/>
                <a:ea typeface="Garet"/>
                <a:cs typeface="Garet"/>
                <a:sym typeface="Garet"/>
              </a:rPr>
              <a:t>e</a:t>
            </a:r>
            <a:r>
              <a:rPr lang="en-US" sz="2400" strike="noStrike" u="none">
                <a:solidFill>
                  <a:srgbClr val="FFFFFF">
                    <a:alpha val="80000"/>
                  </a:srgbClr>
                </a:solidFill>
                <a:latin typeface="Garet"/>
                <a:ea typeface="Garet"/>
                <a:cs typeface="Garet"/>
                <a:sym typeface="Garet"/>
              </a:rPr>
              <a:t>m ipsum dolo</a:t>
            </a:r>
            <a:r>
              <a:rPr lang="en-US" sz="2400" strike="noStrike" u="none">
                <a:solidFill>
                  <a:srgbClr val="FFFFFF">
                    <a:alpha val="80000"/>
                  </a:srgbClr>
                </a:solidFill>
                <a:latin typeface="Garet"/>
                <a:ea typeface="Garet"/>
                <a:cs typeface="Garet"/>
                <a:sym typeface="Garet"/>
              </a:rPr>
              <a:t>r</a:t>
            </a:r>
            <a:r>
              <a:rPr lang="en-US" sz="2400" strike="noStrike" u="none">
                <a:solidFill>
                  <a:srgbClr val="FFFFFF">
                    <a:alpha val="80000"/>
                  </a:srgbClr>
                </a:solidFill>
                <a:latin typeface="Garet"/>
                <a:ea typeface="Garet"/>
                <a:cs typeface="Garet"/>
                <a:sym typeface="Garet"/>
              </a:rPr>
              <a:t> sit am</a:t>
            </a:r>
            <a:r>
              <a:rPr lang="en-US" sz="2400" strike="noStrike" u="none">
                <a:solidFill>
                  <a:srgbClr val="FFFFFF">
                    <a:alpha val="80000"/>
                  </a:srgbClr>
                </a:solidFill>
                <a:latin typeface="Garet"/>
                <a:ea typeface="Garet"/>
                <a:cs typeface="Garet"/>
                <a:sym typeface="Garet"/>
              </a:rPr>
              <a:t>e</a:t>
            </a:r>
            <a:r>
              <a:rPr lang="en-US" sz="2400" strike="noStrike" u="none">
                <a:solidFill>
                  <a:srgbClr val="FFFFFF">
                    <a:alpha val="80000"/>
                  </a:srgbClr>
                </a:solidFill>
                <a:latin typeface="Garet"/>
                <a:ea typeface="Garet"/>
                <a:cs typeface="Garet"/>
                <a:sym typeface="Garet"/>
              </a:rPr>
              <a:t>t, co</a:t>
            </a:r>
            <a:r>
              <a:rPr lang="en-US" sz="2400" strike="noStrike" u="none">
                <a:solidFill>
                  <a:srgbClr val="FFFFFF">
                    <a:alpha val="80000"/>
                  </a:srgbClr>
                </a:solidFill>
                <a:latin typeface="Garet"/>
                <a:ea typeface="Garet"/>
                <a:cs typeface="Garet"/>
                <a:sym typeface="Garet"/>
              </a:rPr>
              <a:t>n</a:t>
            </a:r>
            <a:r>
              <a:rPr lang="en-US" sz="2400" strike="noStrike" u="none">
                <a:solidFill>
                  <a:srgbClr val="FFFFFF">
                    <a:alpha val="80000"/>
                  </a:srgbClr>
                </a:solidFill>
                <a:latin typeface="Garet"/>
                <a:ea typeface="Garet"/>
                <a:cs typeface="Garet"/>
                <a:sym typeface="Garet"/>
              </a:rPr>
              <a:t>se</a:t>
            </a:r>
            <a:r>
              <a:rPr lang="en-US" sz="2400" strike="noStrike" u="none">
                <a:solidFill>
                  <a:srgbClr val="FFFFFF">
                    <a:alpha val="80000"/>
                  </a:srgbClr>
                </a:solidFill>
                <a:latin typeface="Garet"/>
                <a:ea typeface="Garet"/>
                <a:cs typeface="Garet"/>
                <a:sym typeface="Garet"/>
              </a:rPr>
              <a:t>c</a:t>
            </a:r>
            <a:r>
              <a:rPr lang="en-US" sz="2400" strike="noStrike" u="none">
                <a:solidFill>
                  <a:srgbClr val="FFFFFF">
                    <a:alpha val="80000"/>
                  </a:srgbClr>
                </a:solidFill>
                <a:latin typeface="Garet"/>
                <a:ea typeface="Garet"/>
                <a:cs typeface="Garet"/>
                <a:sym typeface="Garet"/>
              </a:rPr>
              <a:t>t</a:t>
            </a:r>
            <a:r>
              <a:rPr lang="en-US" sz="2400" strike="noStrike" u="none">
                <a:solidFill>
                  <a:srgbClr val="FFFFFF">
                    <a:alpha val="80000"/>
                  </a:srgbClr>
                </a:solidFill>
                <a:latin typeface="Garet"/>
                <a:ea typeface="Garet"/>
                <a:cs typeface="Garet"/>
                <a:sym typeface="Garet"/>
              </a:rPr>
              <a:t>et</a:t>
            </a:r>
            <a:r>
              <a:rPr lang="en-US" sz="2400" strike="noStrike" u="none">
                <a:solidFill>
                  <a:srgbClr val="FFFFFF">
                    <a:alpha val="80000"/>
                  </a:srgbClr>
                </a:solidFill>
                <a:latin typeface="Garet"/>
                <a:ea typeface="Garet"/>
                <a:cs typeface="Garet"/>
                <a:sym typeface="Garet"/>
              </a:rPr>
              <a:t>ur</a:t>
            </a:r>
            <a:r>
              <a:rPr lang="en-US" sz="2400" strike="noStrike" u="none">
                <a:solidFill>
                  <a:srgbClr val="FFFFFF">
                    <a:alpha val="80000"/>
                  </a:srgbClr>
                </a:solidFill>
                <a:latin typeface="Garet"/>
                <a:ea typeface="Garet"/>
                <a:cs typeface="Garet"/>
                <a:sym typeface="Garet"/>
              </a:rPr>
              <a:t> a</a:t>
            </a:r>
            <a:r>
              <a:rPr lang="en-US" sz="2400" strike="noStrike" u="none">
                <a:solidFill>
                  <a:srgbClr val="FFFFFF">
                    <a:alpha val="80000"/>
                  </a:srgbClr>
                </a:solidFill>
                <a:latin typeface="Garet"/>
                <a:ea typeface="Garet"/>
                <a:cs typeface="Garet"/>
                <a:sym typeface="Garet"/>
              </a:rPr>
              <a:t>dipiscin</a:t>
            </a:r>
            <a:r>
              <a:rPr lang="en-US" sz="2400" strike="noStrike" u="none">
                <a:solidFill>
                  <a:srgbClr val="FFFFFF">
                    <a:alpha val="80000"/>
                  </a:srgbClr>
                </a:solidFill>
                <a:latin typeface="Garet"/>
                <a:ea typeface="Garet"/>
                <a:cs typeface="Garet"/>
                <a:sym typeface="Garet"/>
              </a:rPr>
              <a:t>g</a:t>
            </a:r>
            <a:r>
              <a:rPr lang="en-US" sz="2400" strike="noStrike" u="none">
                <a:solidFill>
                  <a:srgbClr val="FFFFFF">
                    <a:alpha val="80000"/>
                  </a:srgbClr>
                </a:solidFill>
                <a:latin typeface="Garet"/>
                <a:ea typeface="Garet"/>
                <a:cs typeface="Garet"/>
                <a:sym typeface="Garet"/>
              </a:rPr>
              <a:t> </a:t>
            </a:r>
            <a:r>
              <a:rPr lang="en-US" sz="2400" strike="noStrike" u="none">
                <a:solidFill>
                  <a:srgbClr val="FFFFFF">
                    <a:alpha val="80000"/>
                  </a:srgbClr>
                </a:solidFill>
                <a:latin typeface="Garet"/>
                <a:ea typeface="Garet"/>
                <a:cs typeface="Garet"/>
                <a:sym typeface="Garet"/>
              </a:rPr>
              <a:t>e</a:t>
            </a:r>
            <a:r>
              <a:rPr lang="en-US" sz="2400" strike="noStrike" u="none">
                <a:solidFill>
                  <a:srgbClr val="FFFFFF">
                    <a:alpha val="80000"/>
                  </a:srgbClr>
                </a:solidFill>
                <a:latin typeface="Garet"/>
                <a:ea typeface="Garet"/>
                <a:cs typeface="Garet"/>
                <a:sym typeface="Garet"/>
              </a:rPr>
              <a:t>li</a:t>
            </a:r>
            <a:r>
              <a:rPr lang="en-US" sz="2400" strike="noStrike" u="none">
                <a:solidFill>
                  <a:srgbClr val="FFFFFF">
                    <a:alpha val="80000"/>
                  </a:srgbClr>
                </a:solidFill>
                <a:latin typeface="Garet"/>
                <a:ea typeface="Garet"/>
                <a:cs typeface="Garet"/>
                <a:sym typeface="Garet"/>
              </a:rPr>
              <a:t>t</a:t>
            </a:r>
            <a:r>
              <a:rPr lang="en-US" sz="2400" strike="noStrike" u="none">
                <a:solidFill>
                  <a:srgbClr val="FFFFFF">
                    <a:alpha val="80000"/>
                  </a:srgbClr>
                </a:solidFill>
                <a:latin typeface="Garet"/>
                <a:ea typeface="Garet"/>
                <a:cs typeface="Garet"/>
                <a:sym typeface="Garet"/>
              </a:rPr>
              <a:t>. </a:t>
            </a:r>
          </a:p>
        </p:txBody>
      </p:sp>
      <p:sp>
        <p:nvSpPr>
          <p:cNvPr name="TextBox 14" id="14"/>
          <p:cNvSpPr txBox="true"/>
          <p:nvPr/>
        </p:nvSpPr>
        <p:spPr>
          <a:xfrm rot="0">
            <a:off x="1028700" y="2799444"/>
            <a:ext cx="5104429" cy="537845"/>
          </a:xfrm>
          <a:prstGeom prst="rect">
            <a:avLst/>
          </a:prstGeom>
        </p:spPr>
        <p:txBody>
          <a:bodyPr anchor="t" rtlCol="false" tIns="0" lIns="0" bIns="0" rIns="0">
            <a:spAutoFit/>
          </a:bodyPr>
          <a:lstStyle/>
          <a:p>
            <a:pPr algn="ctr" marL="0" indent="0" lvl="1">
              <a:lnSpc>
                <a:spcPts val="4480"/>
              </a:lnSpc>
              <a:spcBef>
                <a:spcPct val="0"/>
              </a:spcBef>
            </a:pPr>
            <a:r>
              <a:rPr lang="en-US" sz="3200" spc="160">
                <a:solidFill>
                  <a:srgbClr val="EF8100"/>
                </a:solidFill>
                <a:latin typeface="Garet"/>
                <a:ea typeface="Garet"/>
                <a:cs typeface="Garet"/>
                <a:sym typeface="Garet"/>
              </a:rPr>
              <a:t>Problem 1</a:t>
            </a:r>
          </a:p>
        </p:txBody>
      </p:sp>
      <p:sp>
        <p:nvSpPr>
          <p:cNvPr name="TextBox 15" id="15"/>
          <p:cNvSpPr txBox="true"/>
          <p:nvPr/>
        </p:nvSpPr>
        <p:spPr>
          <a:xfrm rot="0">
            <a:off x="6594136" y="3466812"/>
            <a:ext cx="5104429" cy="815340"/>
          </a:xfrm>
          <a:prstGeom prst="rect">
            <a:avLst/>
          </a:prstGeom>
        </p:spPr>
        <p:txBody>
          <a:bodyPr anchor="t" rtlCol="false" tIns="0" lIns="0" bIns="0" rIns="0">
            <a:spAutoFit/>
          </a:bodyPr>
          <a:lstStyle/>
          <a:p>
            <a:pPr algn="ctr" marL="0" indent="0" lvl="1">
              <a:lnSpc>
                <a:spcPts val="3359"/>
              </a:lnSpc>
              <a:spcBef>
                <a:spcPct val="0"/>
              </a:spcBef>
            </a:pPr>
            <a:r>
              <a:rPr lang="en-US" sz="2400">
                <a:solidFill>
                  <a:srgbClr val="FFFFFF">
                    <a:alpha val="80000"/>
                  </a:srgbClr>
                </a:solidFill>
                <a:latin typeface="Garet"/>
                <a:ea typeface="Garet"/>
                <a:cs typeface="Garet"/>
                <a:sym typeface="Garet"/>
              </a:rPr>
              <a:t>Lor</a:t>
            </a:r>
            <a:r>
              <a:rPr lang="en-US" sz="2400" strike="noStrike" u="none">
                <a:solidFill>
                  <a:srgbClr val="FFFFFF">
                    <a:alpha val="80000"/>
                  </a:srgbClr>
                </a:solidFill>
                <a:latin typeface="Garet"/>
                <a:ea typeface="Garet"/>
                <a:cs typeface="Garet"/>
                <a:sym typeface="Garet"/>
              </a:rPr>
              <a:t>e</a:t>
            </a:r>
            <a:r>
              <a:rPr lang="en-US" sz="2400" strike="noStrike" u="none">
                <a:solidFill>
                  <a:srgbClr val="FFFFFF">
                    <a:alpha val="80000"/>
                  </a:srgbClr>
                </a:solidFill>
                <a:latin typeface="Garet"/>
                <a:ea typeface="Garet"/>
                <a:cs typeface="Garet"/>
                <a:sym typeface="Garet"/>
              </a:rPr>
              <a:t>m ipsum dolo</a:t>
            </a:r>
            <a:r>
              <a:rPr lang="en-US" sz="2400" strike="noStrike" u="none">
                <a:solidFill>
                  <a:srgbClr val="FFFFFF">
                    <a:alpha val="80000"/>
                  </a:srgbClr>
                </a:solidFill>
                <a:latin typeface="Garet"/>
                <a:ea typeface="Garet"/>
                <a:cs typeface="Garet"/>
                <a:sym typeface="Garet"/>
              </a:rPr>
              <a:t>r</a:t>
            </a:r>
            <a:r>
              <a:rPr lang="en-US" sz="2400" strike="noStrike" u="none">
                <a:solidFill>
                  <a:srgbClr val="FFFFFF">
                    <a:alpha val="80000"/>
                  </a:srgbClr>
                </a:solidFill>
                <a:latin typeface="Garet"/>
                <a:ea typeface="Garet"/>
                <a:cs typeface="Garet"/>
                <a:sym typeface="Garet"/>
              </a:rPr>
              <a:t> sit am</a:t>
            </a:r>
            <a:r>
              <a:rPr lang="en-US" sz="2400" strike="noStrike" u="none">
                <a:solidFill>
                  <a:srgbClr val="FFFFFF">
                    <a:alpha val="80000"/>
                  </a:srgbClr>
                </a:solidFill>
                <a:latin typeface="Garet"/>
                <a:ea typeface="Garet"/>
                <a:cs typeface="Garet"/>
                <a:sym typeface="Garet"/>
              </a:rPr>
              <a:t>e</a:t>
            </a:r>
            <a:r>
              <a:rPr lang="en-US" sz="2400" strike="noStrike" u="none">
                <a:solidFill>
                  <a:srgbClr val="FFFFFF">
                    <a:alpha val="80000"/>
                  </a:srgbClr>
                </a:solidFill>
                <a:latin typeface="Garet"/>
                <a:ea typeface="Garet"/>
                <a:cs typeface="Garet"/>
                <a:sym typeface="Garet"/>
              </a:rPr>
              <a:t>t, co</a:t>
            </a:r>
            <a:r>
              <a:rPr lang="en-US" sz="2400" strike="noStrike" u="none">
                <a:solidFill>
                  <a:srgbClr val="FFFFFF">
                    <a:alpha val="80000"/>
                  </a:srgbClr>
                </a:solidFill>
                <a:latin typeface="Garet"/>
                <a:ea typeface="Garet"/>
                <a:cs typeface="Garet"/>
                <a:sym typeface="Garet"/>
              </a:rPr>
              <a:t>n</a:t>
            </a:r>
            <a:r>
              <a:rPr lang="en-US" sz="2400" strike="noStrike" u="none">
                <a:solidFill>
                  <a:srgbClr val="FFFFFF">
                    <a:alpha val="80000"/>
                  </a:srgbClr>
                </a:solidFill>
                <a:latin typeface="Garet"/>
                <a:ea typeface="Garet"/>
                <a:cs typeface="Garet"/>
                <a:sym typeface="Garet"/>
              </a:rPr>
              <a:t>se</a:t>
            </a:r>
            <a:r>
              <a:rPr lang="en-US" sz="2400" strike="noStrike" u="none">
                <a:solidFill>
                  <a:srgbClr val="FFFFFF">
                    <a:alpha val="80000"/>
                  </a:srgbClr>
                </a:solidFill>
                <a:latin typeface="Garet"/>
                <a:ea typeface="Garet"/>
                <a:cs typeface="Garet"/>
                <a:sym typeface="Garet"/>
              </a:rPr>
              <a:t>c</a:t>
            </a:r>
            <a:r>
              <a:rPr lang="en-US" sz="2400" strike="noStrike" u="none">
                <a:solidFill>
                  <a:srgbClr val="FFFFFF">
                    <a:alpha val="80000"/>
                  </a:srgbClr>
                </a:solidFill>
                <a:latin typeface="Garet"/>
                <a:ea typeface="Garet"/>
                <a:cs typeface="Garet"/>
                <a:sym typeface="Garet"/>
              </a:rPr>
              <a:t>t</a:t>
            </a:r>
            <a:r>
              <a:rPr lang="en-US" sz="2400" strike="noStrike" u="none">
                <a:solidFill>
                  <a:srgbClr val="FFFFFF">
                    <a:alpha val="80000"/>
                  </a:srgbClr>
                </a:solidFill>
                <a:latin typeface="Garet"/>
                <a:ea typeface="Garet"/>
                <a:cs typeface="Garet"/>
                <a:sym typeface="Garet"/>
              </a:rPr>
              <a:t>et</a:t>
            </a:r>
            <a:r>
              <a:rPr lang="en-US" sz="2400" strike="noStrike" u="none">
                <a:solidFill>
                  <a:srgbClr val="FFFFFF">
                    <a:alpha val="80000"/>
                  </a:srgbClr>
                </a:solidFill>
                <a:latin typeface="Garet"/>
                <a:ea typeface="Garet"/>
                <a:cs typeface="Garet"/>
                <a:sym typeface="Garet"/>
              </a:rPr>
              <a:t>ur</a:t>
            </a:r>
            <a:r>
              <a:rPr lang="en-US" sz="2400" strike="noStrike" u="none">
                <a:solidFill>
                  <a:srgbClr val="FFFFFF">
                    <a:alpha val="80000"/>
                  </a:srgbClr>
                </a:solidFill>
                <a:latin typeface="Garet"/>
                <a:ea typeface="Garet"/>
                <a:cs typeface="Garet"/>
                <a:sym typeface="Garet"/>
              </a:rPr>
              <a:t> a</a:t>
            </a:r>
            <a:r>
              <a:rPr lang="en-US" sz="2400" strike="noStrike" u="none">
                <a:solidFill>
                  <a:srgbClr val="FFFFFF">
                    <a:alpha val="80000"/>
                  </a:srgbClr>
                </a:solidFill>
                <a:latin typeface="Garet"/>
                <a:ea typeface="Garet"/>
                <a:cs typeface="Garet"/>
                <a:sym typeface="Garet"/>
              </a:rPr>
              <a:t>dipiscin</a:t>
            </a:r>
            <a:r>
              <a:rPr lang="en-US" sz="2400" strike="noStrike" u="none">
                <a:solidFill>
                  <a:srgbClr val="FFFFFF">
                    <a:alpha val="80000"/>
                  </a:srgbClr>
                </a:solidFill>
                <a:latin typeface="Garet"/>
                <a:ea typeface="Garet"/>
                <a:cs typeface="Garet"/>
                <a:sym typeface="Garet"/>
              </a:rPr>
              <a:t>g</a:t>
            </a:r>
            <a:r>
              <a:rPr lang="en-US" sz="2400" strike="noStrike" u="none">
                <a:solidFill>
                  <a:srgbClr val="FFFFFF">
                    <a:alpha val="80000"/>
                  </a:srgbClr>
                </a:solidFill>
                <a:latin typeface="Garet"/>
                <a:ea typeface="Garet"/>
                <a:cs typeface="Garet"/>
                <a:sym typeface="Garet"/>
              </a:rPr>
              <a:t> </a:t>
            </a:r>
            <a:r>
              <a:rPr lang="en-US" sz="2400" strike="noStrike" u="none">
                <a:solidFill>
                  <a:srgbClr val="FFFFFF">
                    <a:alpha val="80000"/>
                  </a:srgbClr>
                </a:solidFill>
                <a:latin typeface="Garet"/>
                <a:ea typeface="Garet"/>
                <a:cs typeface="Garet"/>
                <a:sym typeface="Garet"/>
              </a:rPr>
              <a:t>e</a:t>
            </a:r>
            <a:r>
              <a:rPr lang="en-US" sz="2400" strike="noStrike" u="none">
                <a:solidFill>
                  <a:srgbClr val="FFFFFF">
                    <a:alpha val="80000"/>
                  </a:srgbClr>
                </a:solidFill>
                <a:latin typeface="Garet"/>
                <a:ea typeface="Garet"/>
                <a:cs typeface="Garet"/>
                <a:sym typeface="Garet"/>
              </a:rPr>
              <a:t>li</a:t>
            </a:r>
            <a:r>
              <a:rPr lang="en-US" sz="2400" strike="noStrike" u="none">
                <a:solidFill>
                  <a:srgbClr val="FFFFFF">
                    <a:alpha val="80000"/>
                  </a:srgbClr>
                </a:solidFill>
                <a:latin typeface="Garet"/>
                <a:ea typeface="Garet"/>
                <a:cs typeface="Garet"/>
                <a:sym typeface="Garet"/>
              </a:rPr>
              <a:t>t</a:t>
            </a:r>
            <a:r>
              <a:rPr lang="en-US" sz="2400" strike="noStrike" u="none">
                <a:solidFill>
                  <a:srgbClr val="FFFFFF">
                    <a:alpha val="80000"/>
                  </a:srgbClr>
                </a:solidFill>
                <a:latin typeface="Garet"/>
                <a:ea typeface="Garet"/>
                <a:cs typeface="Garet"/>
                <a:sym typeface="Garet"/>
              </a:rPr>
              <a:t>. </a:t>
            </a:r>
          </a:p>
        </p:txBody>
      </p:sp>
      <p:sp>
        <p:nvSpPr>
          <p:cNvPr name="TextBox 16" id="16"/>
          <p:cNvSpPr txBox="true"/>
          <p:nvPr/>
        </p:nvSpPr>
        <p:spPr>
          <a:xfrm rot="0">
            <a:off x="6594136" y="2799444"/>
            <a:ext cx="5104429" cy="537845"/>
          </a:xfrm>
          <a:prstGeom prst="rect">
            <a:avLst/>
          </a:prstGeom>
        </p:spPr>
        <p:txBody>
          <a:bodyPr anchor="t" rtlCol="false" tIns="0" lIns="0" bIns="0" rIns="0">
            <a:spAutoFit/>
          </a:bodyPr>
          <a:lstStyle/>
          <a:p>
            <a:pPr algn="ctr" marL="0" indent="0" lvl="1">
              <a:lnSpc>
                <a:spcPts val="4480"/>
              </a:lnSpc>
              <a:spcBef>
                <a:spcPct val="0"/>
              </a:spcBef>
            </a:pPr>
            <a:r>
              <a:rPr lang="en-US" sz="3200" spc="160">
                <a:solidFill>
                  <a:srgbClr val="EF8100"/>
                </a:solidFill>
                <a:latin typeface="Garet"/>
                <a:ea typeface="Garet"/>
                <a:cs typeface="Garet"/>
                <a:sym typeface="Garet"/>
              </a:rPr>
              <a:t>Problem 2</a:t>
            </a:r>
          </a:p>
        </p:txBody>
      </p:sp>
      <p:sp>
        <p:nvSpPr>
          <p:cNvPr name="TextBox 17" id="17"/>
          <p:cNvSpPr txBox="true"/>
          <p:nvPr/>
        </p:nvSpPr>
        <p:spPr>
          <a:xfrm rot="0">
            <a:off x="12155766" y="3466812"/>
            <a:ext cx="5104429" cy="815340"/>
          </a:xfrm>
          <a:prstGeom prst="rect">
            <a:avLst/>
          </a:prstGeom>
        </p:spPr>
        <p:txBody>
          <a:bodyPr anchor="t" rtlCol="false" tIns="0" lIns="0" bIns="0" rIns="0">
            <a:spAutoFit/>
          </a:bodyPr>
          <a:lstStyle/>
          <a:p>
            <a:pPr algn="ctr" marL="0" indent="0" lvl="1">
              <a:lnSpc>
                <a:spcPts val="3359"/>
              </a:lnSpc>
              <a:spcBef>
                <a:spcPct val="0"/>
              </a:spcBef>
            </a:pPr>
            <a:r>
              <a:rPr lang="en-US" sz="2400">
                <a:solidFill>
                  <a:srgbClr val="FFFFFF">
                    <a:alpha val="80000"/>
                  </a:srgbClr>
                </a:solidFill>
                <a:latin typeface="Garet"/>
                <a:ea typeface="Garet"/>
                <a:cs typeface="Garet"/>
                <a:sym typeface="Garet"/>
              </a:rPr>
              <a:t>Lor</a:t>
            </a:r>
            <a:r>
              <a:rPr lang="en-US" sz="2400" strike="noStrike" u="none">
                <a:solidFill>
                  <a:srgbClr val="FFFFFF">
                    <a:alpha val="80000"/>
                  </a:srgbClr>
                </a:solidFill>
                <a:latin typeface="Garet"/>
                <a:ea typeface="Garet"/>
                <a:cs typeface="Garet"/>
                <a:sym typeface="Garet"/>
              </a:rPr>
              <a:t>e</a:t>
            </a:r>
            <a:r>
              <a:rPr lang="en-US" sz="2400" strike="noStrike" u="none">
                <a:solidFill>
                  <a:srgbClr val="FFFFFF">
                    <a:alpha val="80000"/>
                  </a:srgbClr>
                </a:solidFill>
                <a:latin typeface="Garet"/>
                <a:ea typeface="Garet"/>
                <a:cs typeface="Garet"/>
                <a:sym typeface="Garet"/>
              </a:rPr>
              <a:t>m ipsum dolo</a:t>
            </a:r>
            <a:r>
              <a:rPr lang="en-US" sz="2400" strike="noStrike" u="none">
                <a:solidFill>
                  <a:srgbClr val="FFFFFF">
                    <a:alpha val="80000"/>
                  </a:srgbClr>
                </a:solidFill>
                <a:latin typeface="Garet"/>
                <a:ea typeface="Garet"/>
                <a:cs typeface="Garet"/>
                <a:sym typeface="Garet"/>
              </a:rPr>
              <a:t>r</a:t>
            </a:r>
            <a:r>
              <a:rPr lang="en-US" sz="2400" strike="noStrike" u="none">
                <a:solidFill>
                  <a:srgbClr val="FFFFFF">
                    <a:alpha val="80000"/>
                  </a:srgbClr>
                </a:solidFill>
                <a:latin typeface="Garet"/>
                <a:ea typeface="Garet"/>
                <a:cs typeface="Garet"/>
                <a:sym typeface="Garet"/>
              </a:rPr>
              <a:t> sit am</a:t>
            </a:r>
            <a:r>
              <a:rPr lang="en-US" sz="2400" strike="noStrike" u="none">
                <a:solidFill>
                  <a:srgbClr val="FFFFFF">
                    <a:alpha val="80000"/>
                  </a:srgbClr>
                </a:solidFill>
                <a:latin typeface="Garet"/>
                <a:ea typeface="Garet"/>
                <a:cs typeface="Garet"/>
                <a:sym typeface="Garet"/>
              </a:rPr>
              <a:t>e</a:t>
            </a:r>
            <a:r>
              <a:rPr lang="en-US" sz="2400" strike="noStrike" u="none">
                <a:solidFill>
                  <a:srgbClr val="FFFFFF">
                    <a:alpha val="80000"/>
                  </a:srgbClr>
                </a:solidFill>
                <a:latin typeface="Garet"/>
                <a:ea typeface="Garet"/>
                <a:cs typeface="Garet"/>
                <a:sym typeface="Garet"/>
              </a:rPr>
              <a:t>t, co</a:t>
            </a:r>
            <a:r>
              <a:rPr lang="en-US" sz="2400" strike="noStrike" u="none">
                <a:solidFill>
                  <a:srgbClr val="FFFFFF">
                    <a:alpha val="80000"/>
                  </a:srgbClr>
                </a:solidFill>
                <a:latin typeface="Garet"/>
                <a:ea typeface="Garet"/>
                <a:cs typeface="Garet"/>
                <a:sym typeface="Garet"/>
              </a:rPr>
              <a:t>n</a:t>
            </a:r>
            <a:r>
              <a:rPr lang="en-US" sz="2400" strike="noStrike" u="none">
                <a:solidFill>
                  <a:srgbClr val="FFFFFF">
                    <a:alpha val="80000"/>
                  </a:srgbClr>
                </a:solidFill>
                <a:latin typeface="Garet"/>
                <a:ea typeface="Garet"/>
                <a:cs typeface="Garet"/>
                <a:sym typeface="Garet"/>
              </a:rPr>
              <a:t>se</a:t>
            </a:r>
            <a:r>
              <a:rPr lang="en-US" sz="2400" strike="noStrike" u="none">
                <a:solidFill>
                  <a:srgbClr val="FFFFFF">
                    <a:alpha val="80000"/>
                  </a:srgbClr>
                </a:solidFill>
                <a:latin typeface="Garet"/>
                <a:ea typeface="Garet"/>
                <a:cs typeface="Garet"/>
                <a:sym typeface="Garet"/>
              </a:rPr>
              <a:t>c</a:t>
            </a:r>
            <a:r>
              <a:rPr lang="en-US" sz="2400" strike="noStrike" u="none">
                <a:solidFill>
                  <a:srgbClr val="FFFFFF">
                    <a:alpha val="80000"/>
                  </a:srgbClr>
                </a:solidFill>
                <a:latin typeface="Garet"/>
                <a:ea typeface="Garet"/>
                <a:cs typeface="Garet"/>
                <a:sym typeface="Garet"/>
              </a:rPr>
              <a:t>t</a:t>
            </a:r>
            <a:r>
              <a:rPr lang="en-US" sz="2400" strike="noStrike" u="none">
                <a:solidFill>
                  <a:srgbClr val="FFFFFF">
                    <a:alpha val="80000"/>
                  </a:srgbClr>
                </a:solidFill>
                <a:latin typeface="Garet"/>
                <a:ea typeface="Garet"/>
                <a:cs typeface="Garet"/>
                <a:sym typeface="Garet"/>
              </a:rPr>
              <a:t>et</a:t>
            </a:r>
            <a:r>
              <a:rPr lang="en-US" sz="2400" strike="noStrike" u="none">
                <a:solidFill>
                  <a:srgbClr val="FFFFFF">
                    <a:alpha val="80000"/>
                  </a:srgbClr>
                </a:solidFill>
                <a:latin typeface="Garet"/>
                <a:ea typeface="Garet"/>
                <a:cs typeface="Garet"/>
                <a:sym typeface="Garet"/>
              </a:rPr>
              <a:t>ur</a:t>
            </a:r>
            <a:r>
              <a:rPr lang="en-US" sz="2400" strike="noStrike" u="none">
                <a:solidFill>
                  <a:srgbClr val="FFFFFF">
                    <a:alpha val="80000"/>
                  </a:srgbClr>
                </a:solidFill>
                <a:latin typeface="Garet"/>
                <a:ea typeface="Garet"/>
                <a:cs typeface="Garet"/>
                <a:sym typeface="Garet"/>
              </a:rPr>
              <a:t> a</a:t>
            </a:r>
            <a:r>
              <a:rPr lang="en-US" sz="2400" strike="noStrike" u="none">
                <a:solidFill>
                  <a:srgbClr val="FFFFFF">
                    <a:alpha val="80000"/>
                  </a:srgbClr>
                </a:solidFill>
                <a:latin typeface="Garet"/>
                <a:ea typeface="Garet"/>
                <a:cs typeface="Garet"/>
                <a:sym typeface="Garet"/>
              </a:rPr>
              <a:t>dipiscin</a:t>
            </a:r>
            <a:r>
              <a:rPr lang="en-US" sz="2400" strike="noStrike" u="none">
                <a:solidFill>
                  <a:srgbClr val="FFFFFF">
                    <a:alpha val="80000"/>
                  </a:srgbClr>
                </a:solidFill>
                <a:latin typeface="Garet"/>
                <a:ea typeface="Garet"/>
                <a:cs typeface="Garet"/>
                <a:sym typeface="Garet"/>
              </a:rPr>
              <a:t>g</a:t>
            </a:r>
            <a:r>
              <a:rPr lang="en-US" sz="2400" strike="noStrike" u="none">
                <a:solidFill>
                  <a:srgbClr val="FFFFFF">
                    <a:alpha val="80000"/>
                  </a:srgbClr>
                </a:solidFill>
                <a:latin typeface="Garet"/>
                <a:ea typeface="Garet"/>
                <a:cs typeface="Garet"/>
                <a:sym typeface="Garet"/>
              </a:rPr>
              <a:t> </a:t>
            </a:r>
            <a:r>
              <a:rPr lang="en-US" sz="2400" strike="noStrike" u="none">
                <a:solidFill>
                  <a:srgbClr val="FFFFFF">
                    <a:alpha val="80000"/>
                  </a:srgbClr>
                </a:solidFill>
                <a:latin typeface="Garet"/>
                <a:ea typeface="Garet"/>
                <a:cs typeface="Garet"/>
                <a:sym typeface="Garet"/>
              </a:rPr>
              <a:t>e</a:t>
            </a:r>
            <a:r>
              <a:rPr lang="en-US" sz="2400" strike="noStrike" u="none">
                <a:solidFill>
                  <a:srgbClr val="FFFFFF">
                    <a:alpha val="80000"/>
                  </a:srgbClr>
                </a:solidFill>
                <a:latin typeface="Garet"/>
                <a:ea typeface="Garet"/>
                <a:cs typeface="Garet"/>
                <a:sym typeface="Garet"/>
              </a:rPr>
              <a:t>li</a:t>
            </a:r>
            <a:r>
              <a:rPr lang="en-US" sz="2400" strike="noStrike" u="none">
                <a:solidFill>
                  <a:srgbClr val="FFFFFF">
                    <a:alpha val="80000"/>
                  </a:srgbClr>
                </a:solidFill>
                <a:latin typeface="Garet"/>
                <a:ea typeface="Garet"/>
                <a:cs typeface="Garet"/>
                <a:sym typeface="Garet"/>
              </a:rPr>
              <a:t>t</a:t>
            </a:r>
            <a:r>
              <a:rPr lang="en-US" sz="2400" strike="noStrike" u="none">
                <a:solidFill>
                  <a:srgbClr val="FFFFFF">
                    <a:alpha val="80000"/>
                  </a:srgbClr>
                </a:solidFill>
                <a:latin typeface="Garet"/>
                <a:ea typeface="Garet"/>
                <a:cs typeface="Garet"/>
                <a:sym typeface="Garet"/>
              </a:rPr>
              <a:t>. </a:t>
            </a:r>
          </a:p>
        </p:txBody>
      </p:sp>
      <p:sp>
        <p:nvSpPr>
          <p:cNvPr name="TextBox 18" id="18"/>
          <p:cNvSpPr txBox="true"/>
          <p:nvPr/>
        </p:nvSpPr>
        <p:spPr>
          <a:xfrm rot="0">
            <a:off x="12155766" y="2799444"/>
            <a:ext cx="5104429" cy="537845"/>
          </a:xfrm>
          <a:prstGeom prst="rect">
            <a:avLst/>
          </a:prstGeom>
        </p:spPr>
        <p:txBody>
          <a:bodyPr anchor="t" rtlCol="false" tIns="0" lIns="0" bIns="0" rIns="0">
            <a:spAutoFit/>
          </a:bodyPr>
          <a:lstStyle/>
          <a:p>
            <a:pPr algn="ctr" marL="0" indent="0" lvl="1">
              <a:lnSpc>
                <a:spcPts val="4480"/>
              </a:lnSpc>
              <a:spcBef>
                <a:spcPct val="0"/>
              </a:spcBef>
            </a:pPr>
            <a:r>
              <a:rPr lang="en-US" sz="3200" spc="160">
                <a:solidFill>
                  <a:srgbClr val="EF8100"/>
                </a:solidFill>
                <a:latin typeface="Garet"/>
                <a:ea typeface="Garet"/>
                <a:cs typeface="Garet"/>
                <a:sym typeface="Garet"/>
              </a:rPr>
              <a:t>Problem 3</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388813"/>
            <a:ext cx="552922" cy="552922"/>
          </a:xfrm>
          <a:custGeom>
            <a:avLst/>
            <a:gdLst/>
            <a:ahLst/>
            <a:cxnLst/>
            <a:rect r="r" b="b" t="t" l="l"/>
            <a:pathLst>
              <a:path h="552922" w="552922">
                <a:moveTo>
                  <a:pt x="0" y="0"/>
                </a:moveTo>
                <a:lnTo>
                  <a:pt x="552922" y="0"/>
                </a:lnTo>
                <a:lnTo>
                  <a:pt x="552922" y="552921"/>
                </a:lnTo>
                <a:lnTo>
                  <a:pt x="0" y="5529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7523013"/>
            <a:ext cx="552922" cy="552922"/>
          </a:xfrm>
          <a:custGeom>
            <a:avLst/>
            <a:gdLst/>
            <a:ahLst/>
            <a:cxnLst/>
            <a:rect r="r" b="b" t="t" l="l"/>
            <a:pathLst>
              <a:path h="552922" w="552922">
                <a:moveTo>
                  <a:pt x="0" y="0"/>
                </a:moveTo>
                <a:lnTo>
                  <a:pt x="552922" y="0"/>
                </a:lnTo>
                <a:lnTo>
                  <a:pt x="552922" y="552922"/>
                </a:lnTo>
                <a:lnTo>
                  <a:pt x="0" y="5529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028700" y="8599810"/>
            <a:ext cx="552922" cy="552922"/>
          </a:xfrm>
          <a:custGeom>
            <a:avLst/>
            <a:gdLst/>
            <a:ahLst/>
            <a:cxnLst/>
            <a:rect r="r" b="b" t="t" l="l"/>
            <a:pathLst>
              <a:path h="552922" w="552922">
                <a:moveTo>
                  <a:pt x="0" y="0"/>
                </a:moveTo>
                <a:lnTo>
                  <a:pt x="552922" y="0"/>
                </a:lnTo>
                <a:lnTo>
                  <a:pt x="552922" y="552922"/>
                </a:lnTo>
                <a:lnTo>
                  <a:pt x="0" y="5529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8518090">
            <a:off x="-1550490" y="-6906679"/>
            <a:ext cx="11218646" cy="11008296"/>
          </a:xfrm>
          <a:custGeom>
            <a:avLst/>
            <a:gdLst/>
            <a:ahLst/>
            <a:cxnLst/>
            <a:rect r="r" b="b" t="t" l="l"/>
            <a:pathLst>
              <a:path h="11008296" w="11218646">
                <a:moveTo>
                  <a:pt x="0" y="0"/>
                </a:moveTo>
                <a:lnTo>
                  <a:pt x="11218645" y="0"/>
                </a:lnTo>
                <a:lnTo>
                  <a:pt x="11218645" y="11008296"/>
                </a:lnTo>
                <a:lnTo>
                  <a:pt x="0" y="11008296"/>
                </a:lnTo>
                <a:lnTo>
                  <a:pt x="0" y="0"/>
                </a:lnTo>
                <a:close/>
              </a:path>
            </a:pathLst>
          </a:custGeom>
          <a:blipFill>
            <a:blip r:embed="rId4"/>
            <a:stretch>
              <a:fillRect l="0" t="0" r="0" b="0"/>
            </a:stretch>
          </a:blipFill>
        </p:spPr>
      </p:sp>
      <p:grpSp>
        <p:nvGrpSpPr>
          <p:cNvPr name="Group 6" id="6"/>
          <p:cNvGrpSpPr/>
          <p:nvPr/>
        </p:nvGrpSpPr>
        <p:grpSpPr>
          <a:xfrm rot="0">
            <a:off x="9144000" y="0"/>
            <a:ext cx="9144000" cy="10287000"/>
            <a:chOff x="0" y="0"/>
            <a:chExt cx="1416645" cy="1593725"/>
          </a:xfrm>
        </p:grpSpPr>
        <p:sp>
          <p:nvSpPr>
            <p:cNvPr name="Freeform 7" id="7"/>
            <p:cNvSpPr/>
            <p:nvPr/>
          </p:nvSpPr>
          <p:spPr>
            <a:xfrm flipH="false" flipV="false" rot="0">
              <a:off x="0" y="0"/>
              <a:ext cx="1416645" cy="1593725"/>
            </a:xfrm>
            <a:custGeom>
              <a:avLst/>
              <a:gdLst/>
              <a:ahLst/>
              <a:cxnLst/>
              <a:rect r="r" b="b" t="t" l="l"/>
              <a:pathLst>
                <a:path h="1593725" w="1416645">
                  <a:moveTo>
                    <a:pt x="0" y="0"/>
                  </a:moveTo>
                  <a:lnTo>
                    <a:pt x="1416645" y="0"/>
                  </a:lnTo>
                  <a:lnTo>
                    <a:pt x="1416645" y="1593725"/>
                  </a:lnTo>
                  <a:lnTo>
                    <a:pt x="0" y="1593725"/>
                  </a:lnTo>
                  <a:close/>
                </a:path>
              </a:pathLst>
            </a:custGeom>
            <a:blipFill>
              <a:blip r:embed="rId5"/>
              <a:stretch>
                <a:fillRect l="-6249" t="0" r="-6249" b="0"/>
              </a:stretch>
            </a:blipFill>
          </p:spPr>
        </p:sp>
      </p:grpSp>
      <p:sp>
        <p:nvSpPr>
          <p:cNvPr name="TextBox 8" id="8"/>
          <p:cNvSpPr txBox="true"/>
          <p:nvPr/>
        </p:nvSpPr>
        <p:spPr>
          <a:xfrm rot="0">
            <a:off x="1028700" y="1152525"/>
            <a:ext cx="7309565" cy="1330071"/>
          </a:xfrm>
          <a:prstGeom prst="rect">
            <a:avLst/>
          </a:prstGeom>
        </p:spPr>
        <p:txBody>
          <a:bodyPr anchor="t" rtlCol="false" tIns="0" lIns="0" bIns="0" rIns="0">
            <a:spAutoFit/>
          </a:bodyPr>
          <a:lstStyle/>
          <a:p>
            <a:pPr algn="l">
              <a:lnSpc>
                <a:spcPts val="10272"/>
              </a:lnSpc>
            </a:pPr>
            <a:r>
              <a:rPr lang="en-US" sz="9600" spc="-192">
                <a:solidFill>
                  <a:srgbClr val="FFFFFF"/>
                </a:solidFill>
                <a:latin typeface="Garet"/>
                <a:ea typeface="Garet"/>
                <a:cs typeface="Garet"/>
                <a:sym typeface="Garet"/>
              </a:rPr>
              <a:t>Solution</a:t>
            </a:r>
          </a:p>
        </p:txBody>
      </p:sp>
      <p:sp>
        <p:nvSpPr>
          <p:cNvPr name="TextBox 9" id="9"/>
          <p:cNvSpPr txBox="true"/>
          <p:nvPr/>
        </p:nvSpPr>
        <p:spPr>
          <a:xfrm rot="0">
            <a:off x="1028700" y="2967228"/>
            <a:ext cx="7309565" cy="1234440"/>
          </a:xfrm>
          <a:prstGeom prst="rect">
            <a:avLst/>
          </a:prstGeom>
        </p:spPr>
        <p:txBody>
          <a:bodyPr anchor="t" rtlCol="false" tIns="0" lIns="0" bIns="0" rIns="0">
            <a:spAutoFit/>
          </a:bodyPr>
          <a:lstStyle/>
          <a:p>
            <a:pPr algn="l">
              <a:lnSpc>
                <a:spcPts val="3359"/>
              </a:lnSpc>
            </a:pPr>
            <a:r>
              <a:rPr lang="en-US" sz="2400">
                <a:solidFill>
                  <a:srgbClr val="FFFFFF">
                    <a:alpha val="80000"/>
                  </a:srgbClr>
                </a:solidFill>
                <a:latin typeface="Garet"/>
                <a:ea typeface="Garet"/>
                <a:cs typeface="Garet"/>
                <a:sym typeface="Garet"/>
              </a:rPr>
              <a:t>Lorem ipsum dolor sit amet, consectetur adipiscing elit. Sed do eiusmod tempor incididunt ut labore et dolore magna aliqua.</a:t>
            </a:r>
          </a:p>
        </p:txBody>
      </p:sp>
      <p:sp>
        <p:nvSpPr>
          <p:cNvPr name="TextBox 10" id="10"/>
          <p:cNvSpPr txBox="true"/>
          <p:nvPr/>
        </p:nvSpPr>
        <p:spPr>
          <a:xfrm rot="0">
            <a:off x="1769201" y="6367776"/>
            <a:ext cx="6569064" cy="537845"/>
          </a:xfrm>
          <a:prstGeom prst="rect">
            <a:avLst/>
          </a:prstGeom>
        </p:spPr>
        <p:txBody>
          <a:bodyPr anchor="t" rtlCol="false" tIns="0" lIns="0" bIns="0" rIns="0">
            <a:spAutoFit/>
          </a:bodyPr>
          <a:lstStyle/>
          <a:p>
            <a:pPr algn="l">
              <a:lnSpc>
                <a:spcPts val="4480"/>
              </a:lnSpc>
            </a:pPr>
            <a:r>
              <a:rPr lang="en-US" sz="3200" spc="160">
                <a:solidFill>
                  <a:srgbClr val="FFFFFF"/>
                </a:solidFill>
                <a:latin typeface="Garet"/>
                <a:ea typeface="Garet"/>
                <a:cs typeface="Garet"/>
                <a:sym typeface="Garet"/>
              </a:rPr>
              <a:t>Cost effective</a:t>
            </a:r>
          </a:p>
        </p:txBody>
      </p:sp>
      <p:sp>
        <p:nvSpPr>
          <p:cNvPr name="TextBox 11" id="11"/>
          <p:cNvSpPr txBox="true"/>
          <p:nvPr/>
        </p:nvSpPr>
        <p:spPr>
          <a:xfrm rot="0">
            <a:off x="1769201" y="7465863"/>
            <a:ext cx="6569064" cy="537845"/>
          </a:xfrm>
          <a:prstGeom prst="rect">
            <a:avLst/>
          </a:prstGeom>
        </p:spPr>
        <p:txBody>
          <a:bodyPr anchor="t" rtlCol="false" tIns="0" lIns="0" bIns="0" rIns="0">
            <a:spAutoFit/>
          </a:bodyPr>
          <a:lstStyle/>
          <a:p>
            <a:pPr algn="l">
              <a:lnSpc>
                <a:spcPts val="4480"/>
              </a:lnSpc>
            </a:pPr>
            <a:r>
              <a:rPr lang="en-US" sz="3200" spc="160">
                <a:solidFill>
                  <a:srgbClr val="FFFFFF"/>
                </a:solidFill>
                <a:latin typeface="Garet"/>
                <a:ea typeface="Garet"/>
                <a:cs typeface="Garet"/>
                <a:sym typeface="Garet"/>
              </a:rPr>
              <a:t>Costumizeable</a:t>
            </a:r>
          </a:p>
        </p:txBody>
      </p:sp>
      <p:sp>
        <p:nvSpPr>
          <p:cNvPr name="TextBox 12" id="12"/>
          <p:cNvSpPr txBox="true"/>
          <p:nvPr/>
        </p:nvSpPr>
        <p:spPr>
          <a:xfrm rot="0">
            <a:off x="1769201" y="8614887"/>
            <a:ext cx="6569064" cy="537845"/>
          </a:xfrm>
          <a:prstGeom prst="rect">
            <a:avLst/>
          </a:prstGeom>
        </p:spPr>
        <p:txBody>
          <a:bodyPr anchor="t" rtlCol="false" tIns="0" lIns="0" bIns="0" rIns="0">
            <a:spAutoFit/>
          </a:bodyPr>
          <a:lstStyle/>
          <a:p>
            <a:pPr algn="l">
              <a:lnSpc>
                <a:spcPts val="4480"/>
              </a:lnSpc>
            </a:pPr>
            <a:r>
              <a:rPr lang="en-US" sz="3200" spc="160">
                <a:solidFill>
                  <a:srgbClr val="FFFFFF"/>
                </a:solidFill>
                <a:latin typeface="Garet"/>
                <a:ea typeface="Garet"/>
                <a:cs typeface="Garet"/>
                <a:sym typeface="Garet"/>
              </a:rPr>
              <a:t>Low risk</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true" flipV="false" rot="9933742">
            <a:off x="-3033603" y="-9418240"/>
            <a:ext cx="15388443" cy="13445652"/>
          </a:xfrm>
          <a:custGeom>
            <a:avLst/>
            <a:gdLst/>
            <a:ahLst/>
            <a:cxnLst/>
            <a:rect r="r" b="b" t="t" l="l"/>
            <a:pathLst>
              <a:path h="13445652" w="15388443">
                <a:moveTo>
                  <a:pt x="15388443" y="0"/>
                </a:moveTo>
                <a:lnTo>
                  <a:pt x="0" y="0"/>
                </a:lnTo>
                <a:lnTo>
                  <a:pt x="0" y="13445653"/>
                </a:lnTo>
                <a:lnTo>
                  <a:pt x="15388443" y="13445653"/>
                </a:lnTo>
                <a:lnTo>
                  <a:pt x="15388443" y="0"/>
                </a:lnTo>
                <a:close/>
              </a:path>
            </a:pathLst>
          </a:custGeom>
          <a:blipFill>
            <a:blip r:embed="rId2"/>
            <a:stretch>
              <a:fillRect l="0" t="0" r="0" b="0"/>
            </a:stretch>
          </a:blipFill>
        </p:spPr>
      </p:sp>
      <p:grpSp>
        <p:nvGrpSpPr>
          <p:cNvPr name="Group 3" id="3"/>
          <p:cNvGrpSpPr/>
          <p:nvPr/>
        </p:nvGrpSpPr>
        <p:grpSpPr>
          <a:xfrm rot="0">
            <a:off x="9476845" y="1238489"/>
            <a:ext cx="7782455" cy="7810022"/>
            <a:chOff x="0" y="0"/>
            <a:chExt cx="2049700" cy="2056961"/>
          </a:xfrm>
        </p:grpSpPr>
        <p:sp>
          <p:nvSpPr>
            <p:cNvPr name="Freeform 4" id="4"/>
            <p:cNvSpPr/>
            <p:nvPr/>
          </p:nvSpPr>
          <p:spPr>
            <a:xfrm flipH="false" flipV="false" rot="0">
              <a:off x="0" y="0"/>
              <a:ext cx="2049700" cy="2056960"/>
            </a:xfrm>
            <a:custGeom>
              <a:avLst/>
              <a:gdLst/>
              <a:ahLst/>
              <a:cxnLst/>
              <a:rect r="r" b="b" t="t" l="l"/>
              <a:pathLst>
                <a:path h="2056960" w="2049700">
                  <a:moveTo>
                    <a:pt x="24870" y="0"/>
                  </a:moveTo>
                  <a:lnTo>
                    <a:pt x="2024830" y="0"/>
                  </a:lnTo>
                  <a:cubicBezTo>
                    <a:pt x="2038566" y="0"/>
                    <a:pt x="2049700" y="11135"/>
                    <a:pt x="2049700" y="24870"/>
                  </a:cubicBezTo>
                  <a:lnTo>
                    <a:pt x="2049700" y="2032091"/>
                  </a:lnTo>
                  <a:cubicBezTo>
                    <a:pt x="2049700" y="2045826"/>
                    <a:pt x="2038566" y="2056960"/>
                    <a:pt x="2024830" y="2056960"/>
                  </a:cubicBezTo>
                  <a:lnTo>
                    <a:pt x="24870" y="2056960"/>
                  </a:lnTo>
                  <a:cubicBezTo>
                    <a:pt x="11135" y="2056960"/>
                    <a:pt x="0" y="2045826"/>
                    <a:pt x="0" y="2032091"/>
                  </a:cubicBezTo>
                  <a:lnTo>
                    <a:pt x="0" y="24870"/>
                  </a:lnTo>
                  <a:cubicBezTo>
                    <a:pt x="0" y="11135"/>
                    <a:pt x="11135" y="0"/>
                    <a:pt x="24870" y="0"/>
                  </a:cubicBezTo>
                  <a:close/>
                </a:path>
              </a:pathLst>
            </a:custGeom>
            <a:solidFill>
              <a:srgbClr val="FFFFFF">
                <a:alpha val="9804"/>
              </a:srgbClr>
            </a:solidFill>
          </p:spPr>
        </p:sp>
        <p:sp>
          <p:nvSpPr>
            <p:cNvPr name="TextBox 5" id="5"/>
            <p:cNvSpPr txBox="true"/>
            <p:nvPr/>
          </p:nvSpPr>
          <p:spPr>
            <a:xfrm>
              <a:off x="0" y="-38100"/>
              <a:ext cx="2049700" cy="2095061"/>
            </a:xfrm>
            <a:prstGeom prst="rect">
              <a:avLst/>
            </a:prstGeom>
          </p:spPr>
          <p:txBody>
            <a:bodyPr anchor="ctr" rtlCol="false" tIns="50800" lIns="50800" bIns="50800" rIns="50800"/>
            <a:lstStyle/>
            <a:p>
              <a:pPr algn="ctr">
                <a:lnSpc>
                  <a:spcPts val="3359"/>
                </a:lnSpc>
              </a:pPr>
            </a:p>
          </p:txBody>
        </p:sp>
      </p:grpSp>
      <p:sp>
        <p:nvSpPr>
          <p:cNvPr name="Freeform 6" id="6"/>
          <p:cNvSpPr/>
          <p:nvPr/>
        </p:nvSpPr>
        <p:spPr>
          <a:xfrm flipH="false" flipV="false" rot="0">
            <a:off x="10351032" y="2964406"/>
            <a:ext cx="6034081" cy="3938609"/>
          </a:xfrm>
          <a:custGeom>
            <a:avLst/>
            <a:gdLst/>
            <a:ahLst/>
            <a:cxnLst/>
            <a:rect r="r" b="b" t="t" l="l"/>
            <a:pathLst>
              <a:path h="3938609" w="6034081">
                <a:moveTo>
                  <a:pt x="0" y="0"/>
                </a:moveTo>
                <a:lnTo>
                  <a:pt x="6034081" y="0"/>
                </a:lnTo>
                <a:lnTo>
                  <a:pt x="6034081" y="3938609"/>
                </a:lnTo>
                <a:lnTo>
                  <a:pt x="0" y="39386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028700" y="1362314"/>
            <a:ext cx="8448145" cy="2625471"/>
          </a:xfrm>
          <a:prstGeom prst="rect">
            <a:avLst/>
          </a:prstGeom>
        </p:spPr>
        <p:txBody>
          <a:bodyPr anchor="t" rtlCol="false" tIns="0" lIns="0" bIns="0" rIns="0">
            <a:spAutoFit/>
          </a:bodyPr>
          <a:lstStyle/>
          <a:p>
            <a:pPr algn="l">
              <a:lnSpc>
                <a:spcPts val="10272"/>
              </a:lnSpc>
            </a:pPr>
            <a:r>
              <a:rPr lang="en-US" sz="9600" spc="-192">
                <a:solidFill>
                  <a:srgbClr val="FFFFFF"/>
                </a:solidFill>
                <a:latin typeface="Garet"/>
                <a:ea typeface="Garet"/>
                <a:cs typeface="Garet"/>
                <a:sym typeface="Garet"/>
              </a:rPr>
              <a:t>Market Opportunity</a:t>
            </a:r>
          </a:p>
        </p:txBody>
      </p:sp>
      <p:sp>
        <p:nvSpPr>
          <p:cNvPr name="TextBox 8" id="8"/>
          <p:cNvSpPr txBox="true"/>
          <p:nvPr/>
        </p:nvSpPr>
        <p:spPr>
          <a:xfrm rot="0">
            <a:off x="1028700" y="4633652"/>
            <a:ext cx="6572499" cy="1099820"/>
          </a:xfrm>
          <a:prstGeom prst="rect">
            <a:avLst/>
          </a:prstGeom>
        </p:spPr>
        <p:txBody>
          <a:bodyPr anchor="t" rtlCol="false" tIns="0" lIns="0" bIns="0" rIns="0">
            <a:spAutoFit/>
          </a:bodyPr>
          <a:lstStyle/>
          <a:p>
            <a:pPr algn="l">
              <a:lnSpc>
                <a:spcPts val="4480"/>
              </a:lnSpc>
              <a:spcBef>
                <a:spcPct val="0"/>
              </a:spcBef>
            </a:pPr>
            <a:r>
              <a:rPr lang="en-US" sz="3200" spc="160">
                <a:solidFill>
                  <a:srgbClr val="FFFFFF"/>
                </a:solidFill>
                <a:latin typeface="Garet"/>
                <a:ea typeface="Garet"/>
                <a:cs typeface="Garet"/>
                <a:sym typeface="Garet"/>
              </a:rPr>
              <a:t>Mapping the Fut</a:t>
            </a:r>
            <a:r>
              <a:rPr lang="en-US" sz="3200" spc="160">
                <a:solidFill>
                  <a:srgbClr val="FFFFFF"/>
                </a:solidFill>
                <a:latin typeface="Garet"/>
                <a:ea typeface="Garet"/>
                <a:cs typeface="Garet"/>
                <a:sym typeface="Garet"/>
              </a:rPr>
              <a:t>ure of Consumer Needs</a:t>
            </a:r>
          </a:p>
        </p:txBody>
      </p:sp>
      <p:sp>
        <p:nvSpPr>
          <p:cNvPr name="TextBox 9" id="9"/>
          <p:cNvSpPr txBox="true"/>
          <p:nvPr/>
        </p:nvSpPr>
        <p:spPr>
          <a:xfrm rot="0">
            <a:off x="1028700" y="6137671"/>
            <a:ext cx="6572499" cy="2491740"/>
          </a:xfrm>
          <a:prstGeom prst="rect">
            <a:avLst/>
          </a:prstGeom>
        </p:spPr>
        <p:txBody>
          <a:bodyPr anchor="t" rtlCol="false" tIns="0" lIns="0" bIns="0" rIns="0">
            <a:spAutoFit/>
          </a:bodyPr>
          <a:lstStyle/>
          <a:p>
            <a:pPr algn="l">
              <a:lnSpc>
                <a:spcPts val="3359"/>
              </a:lnSpc>
            </a:pPr>
            <a:r>
              <a:rPr lang="en-US" sz="2400">
                <a:solidFill>
                  <a:srgbClr val="FFFFFF">
                    <a:alpha val="80000"/>
                  </a:srgbClr>
                </a:solidFill>
                <a:latin typeface="Garet"/>
                <a:ea typeface="Garet"/>
                <a:cs typeface="Garet"/>
                <a:sym typeface="Garet"/>
              </a:rPr>
              <a:t>Lorem ipsum dolor sit amet, consectetur adipiscing elit. Sed do eiusmod tempor incididunt ut labore et dolore magna aliqua. Ut enim ad minim veniam, quis nostrud exercitation ullamco laboris nisi ut aliquip ex ea commodo consequat.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1028700" y="4274138"/>
            <a:ext cx="5134892" cy="3849846"/>
            <a:chOff x="0" y="0"/>
            <a:chExt cx="1045043" cy="783513"/>
          </a:xfrm>
        </p:grpSpPr>
        <p:sp>
          <p:nvSpPr>
            <p:cNvPr name="Freeform 3" id="3"/>
            <p:cNvSpPr/>
            <p:nvPr/>
          </p:nvSpPr>
          <p:spPr>
            <a:xfrm flipH="false" flipV="false" rot="0">
              <a:off x="0" y="0"/>
              <a:ext cx="1045043" cy="783513"/>
            </a:xfrm>
            <a:custGeom>
              <a:avLst/>
              <a:gdLst/>
              <a:ahLst/>
              <a:cxnLst/>
              <a:rect r="r" b="b" t="t" l="l"/>
              <a:pathLst>
                <a:path h="783513" w="1045043">
                  <a:moveTo>
                    <a:pt x="37693" y="0"/>
                  </a:moveTo>
                  <a:lnTo>
                    <a:pt x="1007350" y="0"/>
                  </a:lnTo>
                  <a:cubicBezTo>
                    <a:pt x="1017347" y="0"/>
                    <a:pt x="1026934" y="3971"/>
                    <a:pt x="1034003" y="11040"/>
                  </a:cubicBezTo>
                  <a:cubicBezTo>
                    <a:pt x="1041072" y="18109"/>
                    <a:pt x="1045043" y="27696"/>
                    <a:pt x="1045043" y="37693"/>
                  </a:cubicBezTo>
                  <a:lnTo>
                    <a:pt x="1045043" y="745820"/>
                  </a:lnTo>
                  <a:cubicBezTo>
                    <a:pt x="1045043" y="766637"/>
                    <a:pt x="1028167" y="783513"/>
                    <a:pt x="1007350" y="783513"/>
                  </a:cubicBezTo>
                  <a:lnTo>
                    <a:pt x="37693" y="783513"/>
                  </a:lnTo>
                  <a:cubicBezTo>
                    <a:pt x="16876" y="783513"/>
                    <a:pt x="0" y="766637"/>
                    <a:pt x="0" y="745820"/>
                  </a:cubicBezTo>
                  <a:lnTo>
                    <a:pt x="0" y="37693"/>
                  </a:lnTo>
                  <a:cubicBezTo>
                    <a:pt x="0" y="16876"/>
                    <a:pt x="16876" y="0"/>
                    <a:pt x="37693" y="0"/>
                  </a:cubicBezTo>
                  <a:close/>
                </a:path>
              </a:pathLst>
            </a:custGeom>
            <a:solidFill>
              <a:srgbClr val="FFFFFF">
                <a:alpha val="9804"/>
              </a:srgbClr>
            </a:solidFill>
            <a:ln cap="rnd">
              <a:noFill/>
              <a:prstDash val="solid"/>
              <a:round/>
            </a:ln>
          </p:spPr>
        </p:sp>
        <p:sp>
          <p:nvSpPr>
            <p:cNvPr name="TextBox 4" id="4"/>
            <p:cNvSpPr txBox="true"/>
            <p:nvPr/>
          </p:nvSpPr>
          <p:spPr>
            <a:xfrm>
              <a:off x="0" y="104775"/>
              <a:ext cx="1045043" cy="678738"/>
            </a:xfrm>
            <a:prstGeom prst="rect">
              <a:avLst/>
            </a:prstGeom>
          </p:spPr>
          <p:txBody>
            <a:bodyPr anchor="ctr" rtlCol="false" tIns="50800" lIns="50800" bIns="50800" rIns="50800"/>
            <a:lstStyle/>
            <a:p>
              <a:pPr algn="l" marL="0" indent="0" lvl="0">
                <a:lnSpc>
                  <a:spcPts val="8560"/>
                </a:lnSpc>
                <a:spcBef>
                  <a:spcPct val="0"/>
                </a:spcBef>
              </a:pPr>
            </a:p>
          </p:txBody>
        </p:sp>
      </p:grpSp>
      <p:grpSp>
        <p:nvGrpSpPr>
          <p:cNvPr name="Group 5" id="5"/>
          <p:cNvGrpSpPr/>
          <p:nvPr/>
        </p:nvGrpSpPr>
        <p:grpSpPr>
          <a:xfrm rot="0">
            <a:off x="12124408" y="4274138"/>
            <a:ext cx="5134892" cy="3849846"/>
            <a:chOff x="0" y="0"/>
            <a:chExt cx="1045043" cy="783513"/>
          </a:xfrm>
        </p:grpSpPr>
        <p:sp>
          <p:nvSpPr>
            <p:cNvPr name="Freeform 6" id="6"/>
            <p:cNvSpPr/>
            <p:nvPr/>
          </p:nvSpPr>
          <p:spPr>
            <a:xfrm flipH="false" flipV="false" rot="0">
              <a:off x="0" y="0"/>
              <a:ext cx="1045043" cy="783513"/>
            </a:xfrm>
            <a:custGeom>
              <a:avLst/>
              <a:gdLst/>
              <a:ahLst/>
              <a:cxnLst/>
              <a:rect r="r" b="b" t="t" l="l"/>
              <a:pathLst>
                <a:path h="783513" w="1045043">
                  <a:moveTo>
                    <a:pt x="37693" y="0"/>
                  </a:moveTo>
                  <a:lnTo>
                    <a:pt x="1007350" y="0"/>
                  </a:lnTo>
                  <a:cubicBezTo>
                    <a:pt x="1017347" y="0"/>
                    <a:pt x="1026934" y="3971"/>
                    <a:pt x="1034003" y="11040"/>
                  </a:cubicBezTo>
                  <a:cubicBezTo>
                    <a:pt x="1041072" y="18109"/>
                    <a:pt x="1045043" y="27696"/>
                    <a:pt x="1045043" y="37693"/>
                  </a:cubicBezTo>
                  <a:lnTo>
                    <a:pt x="1045043" y="745820"/>
                  </a:lnTo>
                  <a:cubicBezTo>
                    <a:pt x="1045043" y="766637"/>
                    <a:pt x="1028167" y="783513"/>
                    <a:pt x="1007350" y="783513"/>
                  </a:cubicBezTo>
                  <a:lnTo>
                    <a:pt x="37693" y="783513"/>
                  </a:lnTo>
                  <a:cubicBezTo>
                    <a:pt x="16876" y="783513"/>
                    <a:pt x="0" y="766637"/>
                    <a:pt x="0" y="745820"/>
                  </a:cubicBezTo>
                  <a:lnTo>
                    <a:pt x="0" y="37693"/>
                  </a:lnTo>
                  <a:cubicBezTo>
                    <a:pt x="0" y="16876"/>
                    <a:pt x="16876" y="0"/>
                    <a:pt x="37693" y="0"/>
                  </a:cubicBezTo>
                  <a:close/>
                </a:path>
              </a:pathLst>
            </a:custGeom>
            <a:solidFill>
              <a:srgbClr val="FFFFFF">
                <a:alpha val="9804"/>
              </a:srgbClr>
            </a:solidFill>
            <a:ln cap="rnd">
              <a:noFill/>
              <a:prstDash val="solid"/>
              <a:round/>
            </a:ln>
          </p:spPr>
        </p:sp>
        <p:sp>
          <p:nvSpPr>
            <p:cNvPr name="TextBox 7" id="7"/>
            <p:cNvSpPr txBox="true"/>
            <p:nvPr/>
          </p:nvSpPr>
          <p:spPr>
            <a:xfrm>
              <a:off x="0" y="104775"/>
              <a:ext cx="1045043" cy="678738"/>
            </a:xfrm>
            <a:prstGeom prst="rect">
              <a:avLst/>
            </a:prstGeom>
          </p:spPr>
          <p:txBody>
            <a:bodyPr anchor="ctr" rtlCol="false" tIns="50800" lIns="50800" bIns="50800" rIns="50800"/>
            <a:lstStyle/>
            <a:p>
              <a:pPr algn="l" marL="0" indent="0" lvl="0">
                <a:lnSpc>
                  <a:spcPts val="8560"/>
                </a:lnSpc>
                <a:spcBef>
                  <a:spcPct val="0"/>
                </a:spcBef>
              </a:pPr>
            </a:p>
          </p:txBody>
        </p:sp>
      </p:grpSp>
      <p:grpSp>
        <p:nvGrpSpPr>
          <p:cNvPr name="Group 8" id="8"/>
          <p:cNvGrpSpPr/>
          <p:nvPr/>
        </p:nvGrpSpPr>
        <p:grpSpPr>
          <a:xfrm rot="0">
            <a:off x="6576554" y="4274138"/>
            <a:ext cx="5134892" cy="3849846"/>
            <a:chOff x="0" y="0"/>
            <a:chExt cx="1045043" cy="783513"/>
          </a:xfrm>
        </p:grpSpPr>
        <p:sp>
          <p:nvSpPr>
            <p:cNvPr name="Freeform 9" id="9"/>
            <p:cNvSpPr/>
            <p:nvPr/>
          </p:nvSpPr>
          <p:spPr>
            <a:xfrm flipH="false" flipV="false" rot="0">
              <a:off x="0" y="0"/>
              <a:ext cx="1045043" cy="783513"/>
            </a:xfrm>
            <a:custGeom>
              <a:avLst/>
              <a:gdLst/>
              <a:ahLst/>
              <a:cxnLst/>
              <a:rect r="r" b="b" t="t" l="l"/>
              <a:pathLst>
                <a:path h="783513" w="1045043">
                  <a:moveTo>
                    <a:pt x="37693" y="0"/>
                  </a:moveTo>
                  <a:lnTo>
                    <a:pt x="1007350" y="0"/>
                  </a:lnTo>
                  <a:cubicBezTo>
                    <a:pt x="1017347" y="0"/>
                    <a:pt x="1026934" y="3971"/>
                    <a:pt x="1034003" y="11040"/>
                  </a:cubicBezTo>
                  <a:cubicBezTo>
                    <a:pt x="1041072" y="18109"/>
                    <a:pt x="1045043" y="27696"/>
                    <a:pt x="1045043" y="37693"/>
                  </a:cubicBezTo>
                  <a:lnTo>
                    <a:pt x="1045043" y="745820"/>
                  </a:lnTo>
                  <a:cubicBezTo>
                    <a:pt x="1045043" y="766637"/>
                    <a:pt x="1028167" y="783513"/>
                    <a:pt x="1007350" y="783513"/>
                  </a:cubicBezTo>
                  <a:lnTo>
                    <a:pt x="37693" y="783513"/>
                  </a:lnTo>
                  <a:cubicBezTo>
                    <a:pt x="16876" y="783513"/>
                    <a:pt x="0" y="766637"/>
                    <a:pt x="0" y="745820"/>
                  </a:cubicBezTo>
                  <a:lnTo>
                    <a:pt x="0" y="37693"/>
                  </a:lnTo>
                  <a:cubicBezTo>
                    <a:pt x="0" y="16876"/>
                    <a:pt x="16876" y="0"/>
                    <a:pt x="37693" y="0"/>
                  </a:cubicBezTo>
                  <a:close/>
                </a:path>
              </a:pathLst>
            </a:custGeom>
            <a:solidFill>
              <a:srgbClr val="FFFFFF">
                <a:alpha val="9804"/>
              </a:srgbClr>
            </a:solidFill>
            <a:ln cap="rnd">
              <a:noFill/>
              <a:prstDash val="solid"/>
              <a:round/>
            </a:ln>
          </p:spPr>
        </p:sp>
        <p:sp>
          <p:nvSpPr>
            <p:cNvPr name="TextBox 10" id="10"/>
            <p:cNvSpPr txBox="true"/>
            <p:nvPr/>
          </p:nvSpPr>
          <p:spPr>
            <a:xfrm>
              <a:off x="0" y="104775"/>
              <a:ext cx="1045043" cy="678738"/>
            </a:xfrm>
            <a:prstGeom prst="rect">
              <a:avLst/>
            </a:prstGeom>
          </p:spPr>
          <p:txBody>
            <a:bodyPr anchor="ctr" rtlCol="false" tIns="50800" lIns="50800" bIns="50800" rIns="50800"/>
            <a:lstStyle/>
            <a:p>
              <a:pPr algn="l" marL="0" indent="0" lvl="0">
                <a:lnSpc>
                  <a:spcPts val="8560"/>
                </a:lnSpc>
                <a:spcBef>
                  <a:spcPct val="0"/>
                </a:spcBef>
              </a:pPr>
            </a:p>
          </p:txBody>
        </p:sp>
      </p:grpSp>
      <p:sp>
        <p:nvSpPr>
          <p:cNvPr name="Freeform 11" id="11"/>
          <p:cNvSpPr/>
          <p:nvPr/>
        </p:nvSpPr>
        <p:spPr>
          <a:xfrm flipH="false" flipV="false" rot="0">
            <a:off x="5119117" y="4635148"/>
            <a:ext cx="664797" cy="664797"/>
          </a:xfrm>
          <a:custGeom>
            <a:avLst/>
            <a:gdLst/>
            <a:ahLst/>
            <a:cxnLst/>
            <a:rect r="r" b="b" t="t" l="l"/>
            <a:pathLst>
              <a:path h="664797" w="664797">
                <a:moveTo>
                  <a:pt x="0" y="0"/>
                </a:moveTo>
                <a:lnTo>
                  <a:pt x="664797" y="0"/>
                </a:lnTo>
                <a:lnTo>
                  <a:pt x="664797" y="664797"/>
                </a:lnTo>
                <a:lnTo>
                  <a:pt x="0" y="6647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0666971" y="4635148"/>
            <a:ext cx="664797" cy="664797"/>
          </a:xfrm>
          <a:custGeom>
            <a:avLst/>
            <a:gdLst/>
            <a:ahLst/>
            <a:cxnLst/>
            <a:rect r="r" b="b" t="t" l="l"/>
            <a:pathLst>
              <a:path h="664797" w="664797">
                <a:moveTo>
                  <a:pt x="0" y="0"/>
                </a:moveTo>
                <a:lnTo>
                  <a:pt x="664797" y="0"/>
                </a:lnTo>
                <a:lnTo>
                  <a:pt x="664797" y="664797"/>
                </a:lnTo>
                <a:lnTo>
                  <a:pt x="0" y="6647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16214825" y="4635148"/>
            <a:ext cx="664797" cy="664797"/>
          </a:xfrm>
          <a:custGeom>
            <a:avLst/>
            <a:gdLst/>
            <a:ahLst/>
            <a:cxnLst/>
            <a:rect r="r" b="b" t="t" l="l"/>
            <a:pathLst>
              <a:path h="664797" w="664797">
                <a:moveTo>
                  <a:pt x="0" y="0"/>
                </a:moveTo>
                <a:lnTo>
                  <a:pt x="664797" y="0"/>
                </a:lnTo>
                <a:lnTo>
                  <a:pt x="664797" y="664797"/>
                </a:lnTo>
                <a:lnTo>
                  <a:pt x="0" y="6647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true" rot="7281622">
            <a:off x="-1202849" y="-10492565"/>
            <a:ext cx="15693561" cy="17707826"/>
          </a:xfrm>
          <a:custGeom>
            <a:avLst/>
            <a:gdLst/>
            <a:ahLst/>
            <a:cxnLst/>
            <a:rect r="r" b="b" t="t" l="l"/>
            <a:pathLst>
              <a:path h="17707826" w="15693561">
                <a:moveTo>
                  <a:pt x="0" y="17707826"/>
                </a:moveTo>
                <a:lnTo>
                  <a:pt x="15693561" y="17707826"/>
                </a:lnTo>
                <a:lnTo>
                  <a:pt x="15693561" y="0"/>
                </a:lnTo>
                <a:lnTo>
                  <a:pt x="0" y="0"/>
                </a:lnTo>
                <a:lnTo>
                  <a:pt x="0" y="17707826"/>
                </a:lnTo>
                <a:close/>
              </a:path>
            </a:pathLst>
          </a:custGeom>
          <a:blipFill>
            <a:blip r:embed="rId4"/>
            <a:stretch>
              <a:fillRect l="0" t="0" r="0" b="0"/>
            </a:stretch>
          </a:blipFill>
        </p:spPr>
      </p:sp>
      <p:sp>
        <p:nvSpPr>
          <p:cNvPr name="TextBox 15" id="15"/>
          <p:cNvSpPr txBox="true"/>
          <p:nvPr/>
        </p:nvSpPr>
        <p:spPr>
          <a:xfrm rot="0">
            <a:off x="1028700" y="2286842"/>
            <a:ext cx="16230600" cy="1330071"/>
          </a:xfrm>
          <a:prstGeom prst="rect">
            <a:avLst/>
          </a:prstGeom>
        </p:spPr>
        <p:txBody>
          <a:bodyPr anchor="t" rtlCol="false" tIns="0" lIns="0" bIns="0" rIns="0">
            <a:spAutoFit/>
          </a:bodyPr>
          <a:lstStyle/>
          <a:p>
            <a:pPr algn="l">
              <a:lnSpc>
                <a:spcPts val="10272"/>
              </a:lnSpc>
            </a:pPr>
            <a:r>
              <a:rPr lang="en-US" sz="9600" spc="-192">
                <a:solidFill>
                  <a:srgbClr val="FFFFFF"/>
                </a:solidFill>
                <a:latin typeface="Garet"/>
                <a:ea typeface="Garet"/>
                <a:cs typeface="Garet"/>
                <a:sym typeface="Garet"/>
              </a:rPr>
              <a:t>Business Model</a:t>
            </a:r>
          </a:p>
        </p:txBody>
      </p:sp>
      <p:sp>
        <p:nvSpPr>
          <p:cNvPr name="TextBox 16" id="16"/>
          <p:cNvSpPr txBox="true"/>
          <p:nvPr/>
        </p:nvSpPr>
        <p:spPr>
          <a:xfrm rot="0">
            <a:off x="1408378" y="5911313"/>
            <a:ext cx="4043137" cy="1851660"/>
          </a:xfrm>
          <a:prstGeom prst="rect">
            <a:avLst/>
          </a:prstGeom>
        </p:spPr>
        <p:txBody>
          <a:bodyPr anchor="t" rtlCol="false" tIns="0" lIns="0" bIns="0" rIns="0">
            <a:spAutoFit/>
          </a:bodyPr>
          <a:lstStyle/>
          <a:p>
            <a:pPr algn="l">
              <a:lnSpc>
                <a:spcPts val="2940"/>
              </a:lnSpc>
            </a:pPr>
            <a:r>
              <a:rPr lang="en-US" sz="2100">
                <a:solidFill>
                  <a:srgbClr val="FFFFFF">
                    <a:alpha val="80000"/>
                  </a:srgbClr>
                </a:solidFill>
                <a:latin typeface="Garet"/>
                <a:ea typeface="Garet"/>
                <a:cs typeface="Garet"/>
                <a:sym typeface="Garet"/>
              </a:rPr>
              <a:t>Lorem ipsum dolor sit amet, consectetur adipiscing elit. Sed do eiusmod tempor incididunt ut labore et dolore magna aliqua</a:t>
            </a:r>
          </a:p>
        </p:txBody>
      </p:sp>
      <p:sp>
        <p:nvSpPr>
          <p:cNvPr name="TextBox 17" id="17"/>
          <p:cNvSpPr txBox="true"/>
          <p:nvPr/>
        </p:nvSpPr>
        <p:spPr>
          <a:xfrm rot="0">
            <a:off x="12504086" y="5911313"/>
            <a:ext cx="4043137" cy="1851660"/>
          </a:xfrm>
          <a:prstGeom prst="rect">
            <a:avLst/>
          </a:prstGeom>
        </p:spPr>
        <p:txBody>
          <a:bodyPr anchor="t" rtlCol="false" tIns="0" lIns="0" bIns="0" rIns="0">
            <a:spAutoFit/>
          </a:bodyPr>
          <a:lstStyle/>
          <a:p>
            <a:pPr algn="l">
              <a:lnSpc>
                <a:spcPts val="2940"/>
              </a:lnSpc>
            </a:pPr>
            <a:r>
              <a:rPr lang="en-US" sz="2100">
                <a:solidFill>
                  <a:srgbClr val="FFFFFF">
                    <a:alpha val="80000"/>
                  </a:srgbClr>
                </a:solidFill>
                <a:latin typeface="Garet"/>
                <a:ea typeface="Garet"/>
                <a:cs typeface="Garet"/>
                <a:sym typeface="Garet"/>
              </a:rPr>
              <a:t>Lorem ipsum dolor sit amet, consectetur adipiscing elit. Sed do eiusmod tempor incididunt ut labore et dolore magna aliqua</a:t>
            </a:r>
          </a:p>
        </p:txBody>
      </p:sp>
      <p:sp>
        <p:nvSpPr>
          <p:cNvPr name="TextBox 18" id="18"/>
          <p:cNvSpPr txBox="true"/>
          <p:nvPr/>
        </p:nvSpPr>
        <p:spPr>
          <a:xfrm rot="0">
            <a:off x="6956232" y="5911313"/>
            <a:ext cx="4043137" cy="1851660"/>
          </a:xfrm>
          <a:prstGeom prst="rect">
            <a:avLst/>
          </a:prstGeom>
        </p:spPr>
        <p:txBody>
          <a:bodyPr anchor="t" rtlCol="false" tIns="0" lIns="0" bIns="0" rIns="0">
            <a:spAutoFit/>
          </a:bodyPr>
          <a:lstStyle/>
          <a:p>
            <a:pPr algn="l">
              <a:lnSpc>
                <a:spcPts val="2940"/>
              </a:lnSpc>
            </a:pPr>
            <a:r>
              <a:rPr lang="en-US" sz="2100">
                <a:solidFill>
                  <a:srgbClr val="FFFFFF">
                    <a:alpha val="80000"/>
                  </a:srgbClr>
                </a:solidFill>
                <a:latin typeface="Garet"/>
                <a:ea typeface="Garet"/>
                <a:cs typeface="Garet"/>
                <a:sym typeface="Garet"/>
              </a:rPr>
              <a:t>Lorem ipsum dolor sit amet, consectetur adipiscing elit. Sed do eiusmod tempor incididunt ut labore et dolore magna aliqua</a:t>
            </a:r>
          </a:p>
        </p:txBody>
      </p:sp>
      <p:sp>
        <p:nvSpPr>
          <p:cNvPr name="TextBox 19" id="19"/>
          <p:cNvSpPr txBox="true"/>
          <p:nvPr/>
        </p:nvSpPr>
        <p:spPr>
          <a:xfrm rot="0">
            <a:off x="1408378" y="4670049"/>
            <a:ext cx="3301164" cy="537845"/>
          </a:xfrm>
          <a:prstGeom prst="rect">
            <a:avLst/>
          </a:prstGeom>
        </p:spPr>
        <p:txBody>
          <a:bodyPr anchor="t" rtlCol="false" tIns="0" lIns="0" bIns="0" rIns="0">
            <a:spAutoFit/>
          </a:bodyPr>
          <a:lstStyle/>
          <a:p>
            <a:pPr algn="l">
              <a:lnSpc>
                <a:spcPts val="4480"/>
              </a:lnSpc>
            </a:pPr>
            <a:r>
              <a:rPr lang="en-US" sz="3200" spc="160">
                <a:solidFill>
                  <a:srgbClr val="FFFFFF"/>
                </a:solidFill>
                <a:latin typeface="Garet"/>
                <a:ea typeface="Garet"/>
                <a:cs typeface="Garet"/>
                <a:sym typeface="Garet"/>
              </a:rPr>
              <a:t>Subscripton</a:t>
            </a:r>
          </a:p>
        </p:txBody>
      </p:sp>
      <p:sp>
        <p:nvSpPr>
          <p:cNvPr name="TextBox 20" id="20"/>
          <p:cNvSpPr txBox="true"/>
          <p:nvPr/>
        </p:nvSpPr>
        <p:spPr>
          <a:xfrm rot="0">
            <a:off x="6956232" y="4670049"/>
            <a:ext cx="3402421" cy="537845"/>
          </a:xfrm>
          <a:prstGeom prst="rect">
            <a:avLst/>
          </a:prstGeom>
        </p:spPr>
        <p:txBody>
          <a:bodyPr anchor="t" rtlCol="false" tIns="0" lIns="0" bIns="0" rIns="0">
            <a:spAutoFit/>
          </a:bodyPr>
          <a:lstStyle/>
          <a:p>
            <a:pPr algn="l">
              <a:lnSpc>
                <a:spcPts val="4480"/>
              </a:lnSpc>
            </a:pPr>
            <a:r>
              <a:rPr lang="en-US" sz="3200" spc="160">
                <a:solidFill>
                  <a:srgbClr val="FFFFFF"/>
                </a:solidFill>
                <a:latin typeface="Garet"/>
                <a:ea typeface="Garet"/>
                <a:cs typeface="Garet"/>
                <a:sym typeface="Garet"/>
              </a:rPr>
              <a:t>Partnership</a:t>
            </a:r>
          </a:p>
        </p:txBody>
      </p:sp>
      <p:sp>
        <p:nvSpPr>
          <p:cNvPr name="TextBox 21" id="21"/>
          <p:cNvSpPr txBox="true"/>
          <p:nvPr/>
        </p:nvSpPr>
        <p:spPr>
          <a:xfrm rot="0">
            <a:off x="12502021" y="4670049"/>
            <a:ext cx="3429438" cy="537845"/>
          </a:xfrm>
          <a:prstGeom prst="rect">
            <a:avLst/>
          </a:prstGeom>
        </p:spPr>
        <p:txBody>
          <a:bodyPr anchor="t" rtlCol="false" tIns="0" lIns="0" bIns="0" rIns="0">
            <a:spAutoFit/>
          </a:bodyPr>
          <a:lstStyle/>
          <a:p>
            <a:pPr algn="l">
              <a:lnSpc>
                <a:spcPts val="4480"/>
              </a:lnSpc>
            </a:pPr>
            <a:r>
              <a:rPr lang="en-US" sz="3200" spc="160">
                <a:solidFill>
                  <a:srgbClr val="FFFFFF"/>
                </a:solidFill>
                <a:latin typeface="Garet"/>
                <a:ea typeface="Garet"/>
                <a:cs typeface="Garet"/>
                <a:sym typeface="Garet"/>
              </a:rPr>
              <a:t>Sponsorship</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413956" y="2448678"/>
            <a:ext cx="17460088" cy="7453595"/>
            <a:chOff x="0" y="0"/>
            <a:chExt cx="3553443" cy="1516941"/>
          </a:xfrm>
        </p:grpSpPr>
        <p:sp>
          <p:nvSpPr>
            <p:cNvPr name="Freeform 3" id="3"/>
            <p:cNvSpPr/>
            <p:nvPr/>
          </p:nvSpPr>
          <p:spPr>
            <a:xfrm flipH="false" flipV="false" rot="0">
              <a:off x="0" y="0"/>
              <a:ext cx="3553442" cy="1516941"/>
            </a:xfrm>
            <a:custGeom>
              <a:avLst/>
              <a:gdLst/>
              <a:ahLst/>
              <a:cxnLst/>
              <a:rect r="r" b="b" t="t" l="l"/>
              <a:pathLst>
                <a:path h="1516941" w="3553442">
                  <a:moveTo>
                    <a:pt x="13302" y="0"/>
                  </a:moveTo>
                  <a:lnTo>
                    <a:pt x="3540140" y="0"/>
                  </a:lnTo>
                  <a:cubicBezTo>
                    <a:pt x="3547487" y="0"/>
                    <a:pt x="3553442" y="5956"/>
                    <a:pt x="3553442" y="13302"/>
                  </a:cubicBezTo>
                  <a:lnTo>
                    <a:pt x="3553442" y="1503639"/>
                  </a:lnTo>
                  <a:cubicBezTo>
                    <a:pt x="3553442" y="1507167"/>
                    <a:pt x="3552041" y="1510550"/>
                    <a:pt x="3549546" y="1513045"/>
                  </a:cubicBezTo>
                  <a:cubicBezTo>
                    <a:pt x="3547052" y="1515539"/>
                    <a:pt x="3543668" y="1516941"/>
                    <a:pt x="3540140" y="1516941"/>
                  </a:cubicBezTo>
                  <a:lnTo>
                    <a:pt x="13302" y="1516941"/>
                  </a:lnTo>
                  <a:cubicBezTo>
                    <a:pt x="9774" y="1516941"/>
                    <a:pt x="6391" y="1515539"/>
                    <a:pt x="3896" y="1513045"/>
                  </a:cubicBezTo>
                  <a:cubicBezTo>
                    <a:pt x="1401" y="1510550"/>
                    <a:pt x="0" y="1507167"/>
                    <a:pt x="0" y="1503639"/>
                  </a:cubicBezTo>
                  <a:lnTo>
                    <a:pt x="0" y="13302"/>
                  </a:lnTo>
                  <a:cubicBezTo>
                    <a:pt x="0" y="5956"/>
                    <a:pt x="5956" y="0"/>
                    <a:pt x="13302" y="0"/>
                  </a:cubicBezTo>
                  <a:close/>
                </a:path>
              </a:pathLst>
            </a:custGeom>
            <a:solidFill>
              <a:srgbClr val="FFFFFF">
                <a:alpha val="9804"/>
              </a:srgbClr>
            </a:solidFill>
            <a:ln cap="rnd">
              <a:noFill/>
              <a:prstDash val="solid"/>
              <a:round/>
            </a:ln>
          </p:spPr>
        </p:sp>
        <p:sp>
          <p:nvSpPr>
            <p:cNvPr name="TextBox 4" id="4"/>
            <p:cNvSpPr txBox="true"/>
            <p:nvPr/>
          </p:nvSpPr>
          <p:spPr>
            <a:xfrm>
              <a:off x="0" y="104775"/>
              <a:ext cx="3553443" cy="1412166"/>
            </a:xfrm>
            <a:prstGeom prst="rect">
              <a:avLst/>
            </a:prstGeom>
          </p:spPr>
          <p:txBody>
            <a:bodyPr anchor="ctr" rtlCol="false" tIns="50800" lIns="50800" bIns="50800" rIns="50800"/>
            <a:lstStyle/>
            <a:p>
              <a:pPr algn="l" marL="0" indent="0" lvl="0">
                <a:lnSpc>
                  <a:spcPts val="8560"/>
                </a:lnSpc>
                <a:spcBef>
                  <a:spcPct val="0"/>
                </a:spcBef>
              </a:pPr>
            </a:p>
          </p:txBody>
        </p:sp>
      </p:grpSp>
      <p:sp>
        <p:nvSpPr>
          <p:cNvPr name="Freeform 5" id="5"/>
          <p:cNvSpPr/>
          <p:nvPr/>
        </p:nvSpPr>
        <p:spPr>
          <a:xfrm flipH="false" flipV="false" rot="0">
            <a:off x="12291833" y="2804953"/>
            <a:ext cx="750957" cy="806397"/>
          </a:xfrm>
          <a:custGeom>
            <a:avLst/>
            <a:gdLst/>
            <a:ahLst/>
            <a:cxnLst/>
            <a:rect r="r" b="b" t="t" l="l"/>
            <a:pathLst>
              <a:path h="806397" w="750957">
                <a:moveTo>
                  <a:pt x="0" y="0"/>
                </a:moveTo>
                <a:lnTo>
                  <a:pt x="750957" y="0"/>
                </a:lnTo>
                <a:lnTo>
                  <a:pt x="750957" y="806397"/>
                </a:lnTo>
                <a:lnTo>
                  <a:pt x="0" y="8063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350159" y="2807089"/>
            <a:ext cx="934953" cy="806397"/>
          </a:xfrm>
          <a:custGeom>
            <a:avLst/>
            <a:gdLst/>
            <a:ahLst/>
            <a:cxnLst/>
            <a:rect r="r" b="b" t="t" l="l"/>
            <a:pathLst>
              <a:path h="806397" w="934953">
                <a:moveTo>
                  <a:pt x="0" y="0"/>
                </a:moveTo>
                <a:lnTo>
                  <a:pt x="934952" y="0"/>
                </a:lnTo>
                <a:lnTo>
                  <a:pt x="934952" y="806397"/>
                </a:lnTo>
                <a:lnTo>
                  <a:pt x="0" y="8063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193187" y="2807089"/>
            <a:ext cx="791277" cy="806397"/>
          </a:xfrm>
          <a:custGeom>
            <a:avLst/>
            <a:gdLst/>
            <a:ahLst/>
            <a:cxnLst/>
            <a:rect r="r" b="b" t="t" l="l"/>
            <a:pathLst>
              <a:path h="806397" w="791277">
                <a:moveTo>
                  <a:pt x="0" y="0"/>
                </a:moveTo>
                <a:lnTo>
                  <a:pt x="791277" y="0"/>
                </a:lnTo>
                <a:lnTo>
                  <a:pt x="791277" y="806397"/>
                </a:lnTo>
                <a:lnTo>
                  <a:pt x="0" y="80639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AutoShape 8" id="8"/>
          <p:cNvSpPr/>
          <p:nvPr/>
        </p:nvSpPr>
        <p:spPr>
          <a:xfrm>
            <a:off x="1046364" y="9204561"/>
            <a:ext cx="16212936" cy="0"/>
          </a:xfrm>
          <a:prstGeom prst="line">
            <a:avLst/>
          </a:prstGeom>
          <a:ln cap="flat" w="57150">
            <a:solidFill>
              <a:srgbClr val="FFFFFF">
                <a:alpha val="19608"/>
              </a:srgbClr>
            </a:solidFill>
            <a:prstDash val="solid"/>
            <a:headEnd type="none" len="sm" w="sm"/>
            <a:tailEnd type="none" len="sm" w="sm"/>
          </a:ln>
        </p:spPr>
      </p:sp>
      <p:sp>
        <p:nvSpPr>
          <p:cNvPr name="AutoShape 9" id="9"/>
          <p:cNvSpPr/>
          <p:nvPr/>
        </p:nvSpPr>
        <p:spPr>
          <a:xfrm>
            <a:off x="1028700" y="8055871"/>
            <a:ext cx="16212936" cy="0"/>
          </a:xfrm>
          <a:prstGeom prst="line">
            <a:avLst/>
          </a:prstGeom>
          <a:ln cap="flat" w="57150">
            <a:solidFill>
              <a:srgbClr val="FFFFFF">
                <a:alpha val="19608"/>
              </a:srgbClr>
            </a:solidFill>
            <a:prstDash val="solid"/>
            <a:headEnd type="none" len="sm" w="sm"/>
            <a:tailEnd type="none" len="sm" w="sm"/>
          </a:ln>
        </p:spPr>
      </p:sp>
      <p:sp>
        <p:nvSpPr>
          <p:cNvPr name="AutoShape 10" id="10"/>
          <p:cNvSpPr/>
          <p:nvPr/>
        </p:nvSpPr>
        <p:spPr>
          <a:xfrm>
            <a:off x="1028700" y="6907181"/>
            <a:ext cx="16212936" cy="0"/>
          </a:xfrm>
          <a:prstGeom prst="line">
            <a:avLst/>
          </a:prstGeom>
          <a:ln cap="flat" w="57150">
            <a:solidFill>
              <a:srgbClr val="FFFFFF">
                <a:alpha val="19608"/>
              </a:srgbClr>
            </a:solidFill>
            <a:prstDash val="solid"/>
            <a:headEnd type="none" len="sm" w="sm"/>
            <a:tailEnd type="none" len="sm" w="sm"/>
          </a:ln>
        </p:spPr>
      </p:sp>
      <p:sp>
        <p:nvSpPr>
          <p:cNvPr name="AutoShape 11" id="11"/>
          <p:cNvSpPr/>
          <p:nvPr/>
        </p:nvSpPr>
        <p:spPr>
          <a:xfrm>
            <a:off x="1028700" y="5758491"/>
            <a:ext cx="16212936" cy="0"/>
          </a:xfrm>
          <a:prstGeom prst="line">
            <a:avLst/>
          </a:prstGeom>
          <a:ln cap="flat" w="57150">
            <a:solidFill>
              <a:srgbClr val="FFFFFF">
                <a:alpha val="19608"/>
              </a:srgbClr>
            </a:solidFill>
            <a:prstDash val="solid"/>
            <a:headEnd type="none" len="sm" w="sm"/>
            <a:tailEnd type="none" len="sm" w="sm"/>
          </a:ln>
        </p:spPr>
      </p:sp>
      <p:sp>
        <p:nvSpPr>
          <p:cNvPr name="AutoShape 12" id="12"/>
          <p:cNvSpPr/>
          <p:nvPr/>
        </p:nvSpPr>
        <p:spPr>
          <a:xfrm>
            <a:off x="1028700" y="4609801"/>
            <a:ext cx="16212936" cy="0"/>
          </a:xfrm>
          <a:prstGeom prst="line">
            <a:avLst/>
          </a:prstGeom>
          <a:ln cap="flat" w="57150">
            <a:solidFill>
              <a:srgbClr val="FFFFFF">
                <a:alpha val="19608"/>
              </a:srgbClr>
            </a:solidFill>
            <a:prstDash val="solid"/>
            <a:headEnd type="none" len="sm" w="sm"/>
            <a:tailEnd type="none" len="sm" w="sm"/>
          </a:ln>
        </p:spPr>
      </p:sp>
      <p:sp>
        <p:nvSpPr>
          <p:cNvPr name="Freeform 13" id="13"/>
          <p:cNvSpPr/>
          <p:nvPr/>
        </p:nvSpPr>
        <p:spPr>
          <a:xfrm flipH="false" flipV="false" rot="0">
            <a:off x="5882349" y="2804953"/>
            <a:ext cx="1132795" cy="808533"/>
          </a:xfrm>
          <a:custGeom>
            <a:avLst/>
            <a:gdLst/>
            <a:ahLst/>
            <a:cxnLst/>
            <a:rect r="r" b="b" t="t" l="l"/>
            <a:pathLst>
              <a:path h="808533" w="1132795">
                <a:moveTo>
                  <a:pt x="0" y="0"/>
                </a:moveTo>
                <a:lnTo>
                  <a:pt x="1132795" y="0"/>
                </a:lnTo>
                <a:lnTo>
                  <a:pt x="1132795" y="808533"/>
                </a:lnTo>
                <a:lnTo>
                  <a:pt x="0" y="80853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6172286" y="4904940"/>
            <a:ext cx="552922" cy="552922"/>
          </a:xfrm>
          <a:custGeom>
            <a:avLst/>
            <a:gdLst/>
            <a:ahLst/>
            <a:cxnLst/>
            <a:rect r="r" b="b" t="t" l="l"/>
            <a:pathLst>
              <a:path h="552922" w="552922">
                <a:moveTo>
                  <a:pt x="0" y="0"/>
                </a:moveTo>
                <a:lnTo>
                  <a:pt x="552921" y="0"/>
                </a:lnTo>
                <a:lnTo>
                  <a:pt x="552921" y="552922"/>
                </a:lnTo>
                <a:lnTo>
                  <a:pt x="0" y="5529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0">
            <a:off x="6172286" y="6039141"/>
            <a:ext cx="552922" cy="552922"/>
          </a:xfrm>
          <a:custGeom>
            <a:avLst/>
            <a:gdLst/>
            <a:ahLst/>
            <a:cxnLst/>
            <a:rect r="r" b="b" t="t" l="l"/>
            <a:pathLst>
              <a:path h="552922" w="552922">
                <a:moveTo>
                  <a:pt x="0" y="0"/>
                </a:moveTo>
                <a:lnTo>
                  <a:pt x="552921" y="0"/>
                </a:lnTo>
                <a:lnTo>
                  <a:pt x="552921" y="552922"/>
                </a:lnTo>
                <a:lnTo>
                  <a:pt x="0" y="5529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6172286" y="7221506"/>
            <a:ext cx="552922" cy="552922"/>
          </a:xfrm>
          <a:custGeom>
            <a:avLst/>
            <a:gdLst/>
            <a:ahLst/>
            <a:cxnLst/>
            <a:rect r="r" b="b" t="t" l="l"/>
            <a:pathLst>
              <a:path h="552922" w="552922">
                <a:moveTo>
                  <a:pt x="0" y="0"/>
                </a:moveTo>
                <a:lnTo>
                  <a:pt x="552921" y="0"/>
                </a:lnTo>
                <a:lnTo>
                  <a:pt x="552921" y="552922"/>
                </a:lnTo>
                <a:lnTo>
                  <a:pt x="0" y="5529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0">
            <a:off x="6172286" y="8355706"/>
            <a:ext cx="552922" cy="552922"/>
          </a:xfrm>
          <a:custGeom>
            <a:avLst/>
            <a:gdLst/>
            <a:ahLst/>
            <a:cxnLst/>
            <a:rect r="r" b="b" t="t" l="l"/>
            <a:pathLst>
              <a:path h="552922" w="552922">
                <a:moveTo>
                  <a:pt x="0" y="0"/>
                </a:moveTo>
                <a:lnTo>
                  <a:pt x="552921" y="0"/>
                </a:lnTo>
                <a:lnTo>
                  <a:pt x="552921" y="552922"/>
                </a:lnTo>
                <a:lnTo>
                  <a:pt x="0" y="55292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p:cNvSpPr/>
          <p:nvPr/>
        </p:nvSpPr>
        <p:spPr>
          <a:xfrm flipH="false" flipV="false" rot="0">
            <a:off x="9312364" y="6039141"/>
            <a:ext cx="552922" cy="552922"/>
          </a:xfrm>
          <a:custGeom>
            <a:avLst/>
            <a:gdLst/>
            <a:ahLst/>
            <a:cxnLst/>
            <a:rect r="r" b="b" t="t" l="l"/>
            <a:pathLst>
              <a:path h="552922" w="552922">
                <a:moveTo>
                  <a:pt x="0" y="0"/>
                </a:moveTo>
                <a:lnTo>
                  <a:pt x="552922" y="0"/>
                </a:lnTo>
                <a:lnTo>
                  <a:pt x="552922" y="552922"/>
                </a:lnTo>
                <a:lnTo>
                  <a:pt x="0" y="55292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9" id="19"/>
          <p:cNvSpPr/>
          <p:nvPr/>
        </p:nvSpPr>
        <p:spPr>
          <a:xfrm flipH="false" flipV="false" rot="0">
            <a:off x="9312364" y="7221506"/>
            <a:ext cx="552922" cy="552922"/>
          </a:xfrm>
          <a:custGeom>
            <a:avLst/>
            <a:gdLst/>
            <a:ahLst/>
            <a:cxnLst/>
            <a:rect r="r" b="b" t="t" l="l"/>
            <a:pathLst>
              <a:path h="552922" w="552922">
                <a:moveTo>
                  <a:pt x="0" y="0"/>
                </a:moveTo>
                <a:lnTo>
                  <a:pt x="552922" y="0"/>
                </a:lnTo>
                <a:lnTo>
                  <a:pt x="552922" y="552922"/>
                </a:lnTo>
                <a:lnTo>
                  <a:pt x="0" y="55292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0" id="20"/>
          <p:cNvSpPr/>
          <p:nvPr/>
        </p:nvSpPr>
        <p:spPr>
          <a:xfrm flipH="false" flipV="false" rot="0">
            <a:off x="12390850" y="4904940"/>
            <a:ext cx="552922" cy="552922"/>
          </a:xfrm>
          <a:custGeom>
            <a:avLst/>
            <a:gdLst/>
            <a:ahLst/>
            <a:cxnLst/>
            <a:rect r="r" b="b" t="t" l="l"/>
            <a:pathLst>
              <a:path h="552922" w="552922">
                <a:moveTo>
                  <a:pt x="0" y="0"/>
                </a:moveTo>
                <a:lnTo>
                  <a:pt x="552922" y="0"/>
                </a:lnTo>
                <a:lnTo>
                  <a:pt x="552922" y="552922"/>
                </a:lnTo>
                <a:lnTo>
                  <a:pt x="0" y="55292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1" id="21"/>
          <p:cNvSpPr/>
          <p:nvPr/>
        </p:nvSpPr>
        <p:spPr>
          <a:xfrm flipH="false" flipV="false" rot="0">
            <a:off x="12390850" y="7221506"/>
            <a:ext cx="552922" cy="552922"/>
          </a:xfrm>
          <a:custGeom>
            <a:avLst/>
            <a:gdLst/>
            <a:ahLst/>
            <a:cxnLst/>
            <a:rect r="r" b="b" t="t" l="l"/>
            <a:pathLst>
              <a:path h="552922" w="552922">
                <a:moveTo>
                  <a:pt x="0" y="0"/>
                </a:moveTo>
                <a:lnTo>
                  <a:pt x="552922" y="0"/>
                </a:lnTo>
                <a:lnTo>
                  <a:pt x="552922" y="552922"/>
                </a:lnTo>
                <a:lnTo>
                  <a:pt x="0" y="55292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2" id="22"/>
          <p:cNvSpPr/>
          <p:nvPr/>
        </p:nvSpPr>
        <p:spPr>
          <a:xfrm flipH="false" flipV="false" rot="0">
            <a:off x="12390850" y="8355706"/>
            <a:ext cx="552922" cy="552922"/>
          </a:xfrm>
          <a:custGeom>
            <a:avLst/>
            <a:gdLst/>
            <a:ahLst/>
            <a:cxnLst/>
            <a:rect r="r" b="b" t="t" l="l"/>
            <a:pathLst>
              <a:path h="552922" w="552922">
                <a:moveTo>
                  <a:pt x="0" y="0"/>
                </a:moveTo>
                <a:lnTo>
                  <a:pt x="552922" y="0"/>
                </a:lnTo>
                <a:lnTo>
                  <a:pt x="552922" y="552922"/>
                </a:lnTo>
                <a:lnTo>
                  <a:pt x="0" y="55292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3" id="23"/>
          <p:cNvSpPr/>
          <p:nvPr/>
        </p:nvSpPr>
        <p:spPr>
          <a:xfrm flipH="false" flipV="false" rot="0">
            <a:off x="15541174" y="4904940"/>
            <a:ext cx="552922" cy="552922"/>
          </a:xfrm>
          <a:custGeom>
            <a:avLst/>
            <a:gdLst/>
            <a:ahLst/>
            <a:cxnLst/>
            <a:rect r="r" b="b" t="t" l="l"/>
            <a:pathLst>
              <a:path h="552922" w="552922">
                <a:moveTo>
                  <a:pt x="0" y="0"/>
                </a:moveTo>
                <a:lnTo>
                  <a:pt x="552922" y="0"/>
                </a:lnTo>
                <a:lnTo>
                  <a:pt x="552922" y="552922"/>
                </a:lnTo>
                <a:lnTo>
                  <a:pt x="0" y="55292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4" id="24"/>
          <p:cNvSpPr/>
          <p:nvPr/>
        </p:nvSpPr>
        <p:spPr>
          <a:xfrm flipH="false" flipV="false" rot="0">
            <a:off x="15541174" y="6039141"/>
            <a:ext cx="552922" cy="552922"/>
          </a:xfrm>
          <a:custGeom>
            <a:avLst/>
            <a:gdLst/>
            <a:ahLst/>
            <a:cxnLst/>
            <a:rect r="r" b="b" t="t" l="l"/>
            <a:pathLst>
              <a:path h="552922" w="552922">
                <a:moveTo>
                  <a:pt x="0" y="0"/>
                </a:moveTo>
                <a:lnTo>
                  <a:pt x="552922" y="0"/>
                </a:lnTo>
                <a:lnTo>
                  <a:pt x="552922" y="552922"/>
                </a:lnTo>
                <a:lnTo>
                  <a:pt x="0" y="55292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5" id="25"/>
          <p:cNvSpPr/>
          <p:nvPr/>
        </p:nvSpPr>
        <p:spPr>
          <a:xfrm flipH="false" flipV="false" rot="0">
            <a:off x="15541174" y="8355706"/>
            <a:ext cx="552922" cy="552922"/>
          </a:xfrm>
          <a:custGeom>
            <a:avLst/>
            <a:gdLst/>
            <a:ahLst/>
            <a:cxnLst/>
            <a:rect r="r" b="b" t="t" l="l"/>
            <a:pathLst>
              <a:path h="552922" w="552922">
                <a:moveTo>
                  <a:pt x="0" y="0"/>
                </a:moveTo>
                <a:lnTo>
                  <a:pt x="552922" y="0"/>
                </a:lnTo>
                <a:lnTo>
                  <a:pt x="552922" y="552922"/>
                </a:lnTo>
                <a:lnTo>
                  <a:pt x="0" y="55292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6" id="26"/>
          <p:cNvSpPr/>
          <p:nvPr/>
        </p:nvSpPr>
        <p:spPr>
          <a:xfrm flipH="false" flipV="false" rot="-6539755">
            <a:off x="5254801" y="-6238483"/>
            <a:ext cx="18793698" cy="16467978"/>
          </a:xfrm>
          <a:custGeom>
            <a:avLst/>
            <a:gdLst/>
            <a:ahLst/>
            <a:cxnLst/>
            <a:rect r="r" b="b" t="t" l="l"/>
            <a:pathLst>
              <a:path h="16467978" w="18793698">
                <a:moveTo>
                  <a:pt x="0" y="0"/>
                </a:moveTo>
                <a:lnTo>
                  <a:pt x="18793698" y="0"/>
                </a:lnTo>
                <a:lnTo>
                  <a:pt x="18793698" y="16467978"/>
                </a:lnTo>
                <a:lnTo>
                  <a:pt x="0" y="16467978"/>
                </a:lnTo>
                <a:lnTo>
                  <a:pt x="0" y="0"/>
                </a:lnTo>
                <a:close/>
              </a:path>
            </a:pathLst>
          </a:custGeom>
          <a:blipFill>
            <a:blip r:embed="rId14"/>
            <a:stretch>
              <a:fillRect l="0" t="0" r="0" b="0"/>
            </a:stretch>
          </a:blipFill>
        </p:spPr>
      </p:sp>
      <p:sp>
        <p:nvSpPr>
          <p:cNvPr name="TextBox 27" id="27"/>
          <p:cNvSpPr txBox="true"/>
          <p:nvPr/>
        </p:nvSpPr>
        <p:spPr>
          <a:xfrm rot="0">
            <a:off x="1067290" y="665435"/>
            <a:ext cx="14621733" cy="1330071"/>
          </a:xfrm>
          <a:prstGeom prst="rect">
            <a:avLst/>
          </a:prstGeom>
        </p:spPr>
        <p:txBody>
          <a:bodyPr anchor="t" rtlCol="false" tIns="0" lIns="0" bIns="0" rIns="0">
            <a:spAutoFit/>
          </a:bodyPr>
          <a:lstStyle/>
          <a:p>
            <a:pPr algn="l" marL="0" indent="0" lvl="0">
              <a:lnSpc>
                <a:spcPts val="10272"/>
              </a:lnSpc>
              <a:spcBef>
                <a:spcPct val="0"/>
              </a:spcBef>
            </a:pPr>
            <a:r>
              <a:rPr lang="en-US" sz="9600" spc="-192" strike="noStrike" u="none">
                <a:solidFill>
                  <a:srgbClr val="FFFFFF"/>
                </a:solidFill>
                <a:latin typeface="Garet"/>
                <a:ea typeface="Garet"/>
                <a:cs typeface="Garet"/>
                <a:sym typeface="Garet"/>
              </a:rPr>
              <a:t>Competitive Landscape</a:t>
            </a:r>
          </a:p>
        </p:txBody>
      </p:sp>
      <p:sp>
        <p:nvSpPr>
          <p:cNvPr name="TextBox 28" id="28"/>
          <p:cNvSpPr txBox="true"/>
          <p:nvPr/>
        </p:nvSpPr>
        <p:spPr>
          <a:xfrm rot="0">
            <a:off x="1028700" y="4935855"/>
            <a:ext cx="3753586" cy="396240"/>
          </a:xfrm>
          <a:prstGeom prst="rect">
            <a:avLst/>
          </a:prstGeom>
        </p:spPr>
        <p:txBody>
          <a:bodyPr anchor="t" rtlCol="false" tIns="0" lIns="0" bIns="0" rIns="0">
            <a:spAutoFit/>
          </a:bodyPr>
          <a:lstStyle/>
          <a:p>
            <a:pPr algn="l" marL="0" indent="0" lvl="1">
              <a:lnSpc>
                <a:spcPts val="3359"/>
              </a:lnSpc>
              <a:spcBef>
                <a:spcPct val="0"/>
              </a:spcBef>
            </a:pPr>
            <a:r>
              <a:rPr lang="en-US" sz="2400" spc="120">
                <a:solidFill>
                  <a:srgbClr val="FFFFFF"/>
                </a:solidFill>
                <a:latin typeface="Garet"/>
                <a:ea typeface="Garet"/>
                <a:cs typeface="Garet"/>
                <a:sym typeface="Garet"/>
              </a:rPr>
              <a:t>Data quality</a:t>
            </a:r>
          </a:p>
        </p:txBody>
      </p:sp>
      <p:sp>
        <p:nvSpPr>
          <p:cNvPr name="TextBox 29" id="29"/>
          <p:cNvSpPr txBox="true"/>
          <p:nvPr/>
        </p:nvSpPr>
        <p:spPr>
          <a:xfrm rot="0">
            <a:off x="1067290" y="8408296"/>
            <a:ext cx="3753586" cy="396240"/>
          </a:xfrm>
          <a:prstGeom prst="rect">
            <a:avLst/>
          </a:prstGeom>
        </p:spPr>
        <p:txBody>
          <a:bodyPr anchor="t" rtlCol="false" tIns="0" lIns="0" bIns="0" rIns="0">
            <a:spAutoFit/>
          </a:bodyPr>
          <a:lstStyle/>
          <a:p>
            <a:pPr algn="l" marL="0" indent="0" lvl="1">
              <a:lnSpc>
                <a:spcPts val="3359"/>
              </a:lnSpc>
              <a:spcBef>
                <a:spcPct val="0"/>
              </a:spcBef>
            </a:pPr>
            <a:r>
              <a:rPr lang="en-US" sz="2400" spc="120" strike="noStrike" u="none">
                <a:solidFill>
                  <a:srgbClr val="FFFFFF"/>
                </a:solidFill>
                <a:latin typeface="Garet"/>
                <a:ea typeface="Garet"/>
                <a:cs typeface="Garet"/>
                <a:sym typeface="Garet"/>
              </a:rPr>
              <a:t>Portfolio accounting</a:t>
            </a:r>
          </a:p>
        </p:txBody>
      </p:sp>
      <p:sp>
        <p:nvSpPr>
          <p:cNvPr name="TextBox 30" id="30"/>
          <p:cNvSpPr txBox="true"/>
          <p:nvPr/>
        </p:nvSpPr>
        <p:spPr>
          <a:xfrm rot="0">
            <a:off x="1028700" y="7259606"/>
            <a:ext cx="4133184" cy="396240"/>
          </a:xfrm>
          <a:prstGeom prst="rect">
            <a:avLst/>
          </a:prstGeom>
        </p:spPr>
        <p:txBody>
          <a:bodyPr anchor="t" rtlCol="false" tIns="0" lIns="0" bIns="0" rIns="0">
            <a:spAutoFit/>
          </a:bodyPr>
          <a:lstStyle/>
          <a:p>
            <a:pPr algn="l" marL="0" indent="0" lvl="1">
              <a:lnSpc>
                <a:spcPts val="3359"/>
              </a:lnSpc>
              <a:spcBef>
                <a:spcPct val="0"/>
              </a:spcBef>
            </a:pPr>
            <a:r>
              <a:rPr lang="en-US" sz="2400" spc="120" strike="noStrike" u="none">
                <a:solidFill>
                  <a:srgbClr val="FFFFFF"/>
                </a:solidFill>
                <a:latin typeface="Garet"/>
                <a:ea typeface="Garet"/>
                <a:cs typeface="Garet"/>
                <a:sym typeface="Garet"/>
              </a:rPr>
              <a:t>Front office integration</a:t>
            </a:r>
          </a:p>
        </p:txBody>
      </p:sp>
      <p:sp>
        <p:nvSpPr>
          <p:cNvPr name="TextBox 31" id="31"/>
          <p:cNvSpPr txBox="true"/>
          <p:nvPr/>
        </p:nvSpPr>
        <p:spPr>
          <a:xfrm rot="0">
            <a:off x="1067290" y="6115666"/>
            <a:ext cx="3753586" cy="396240"/>
          </a:xfrm>
          <a:prstGeom prst="rect">
            <a:avLst/>
          </a:prstGeom>
        </p:spPr>
        <p:txBody>
          <a:bodyPr anchor="t" rtlCol="false" tIns="0" lIns="0" bIns="0" rIns="0">
            <a:spAutoFit/>
          </a:bodyPr>
          <a:lstStyle/>
          <a:p>
            <a:pPr algn="l" marL="0" indent="0" lvl="1">
              <a:lnSpc>
                <a:spcPts val="3359"/>
              </a:lnSpc>
              <a:spcBef>
                <a:spcPct val="0"/>
              </a:spcBef>
            </a:pPr>
            <a:r>
              <a:rPr lang="en-US" sz="2400" spc="120" strike="noStrike" u="none">
                <a:solidFill>
                  <a:srgbClr val="FFFFFF"/>
                </a:solidFill>
                <a:latin typeface="Garet"/>
                <a:ea typeface="Garet"/>
                <a:cs typeface="Garet"/>
                <a:sym typeface="Garet"/>
              </a:rPr>
              <a:t>Real-time reporting</a:t>
            </a:r>
          </a:p>
        </p:txBody>
      </p:sp>
      <p:sp>
        <p:nvSpPr>
          <p:cNvPr name="TextBox 32" id="32"/>
          <p:cNvSpPr txBox="true"/>
          <p:nvPr/>
        </p:nvSpPr>
        <p:spPr>
          <a:xfrm rot="0">
            <a:off x="4962719" y="3889711"/>
            <a:ext cx="2972054" cy="815340"/>
          </a:xfrm>
          <a:prstGeom prst="rect">
            <a:avLst/>
          </a:prstGeom>
        </p:spPr>
        <p:txBody>
          <a:bodyPr anchor="t" rtlCol="false" tIns="0" lIns="0" bIns="0" rIns="0">
            <a:spAutoFit/>
          </a:bodyPr>
          <a:lstStyle/>
          <a:p>
            <a:pPr algn="ctr">
              <a:lnSpc>
                <a:spcPts val="3359"/>
              </a:lnSpc>
            </a:pPr>
            <a:r>
              <a:rPr lang="en-US" sz="2400" spc="60">
                <a:solidFill>
                  <a:srgbClr val="FFFFFF"/>
                </a:solidFill>
                <a:latin typeface="Garet"/>
                <a:ea typeface="Garet"/>
                <a:cs typeface="Garet"/>
                <a:sym typeface="Garet"/>
              </a:rPr>
              <a:t>[your project name]</a:t>
            </a:r>
          </a:p>
        </p:txBody>
      </p:sp>
      <p:sp>
        <p:nvSpPr>
          <p:cNvPr name="TextBox 33" id="33"/>
          <p:cNvSpPr txBox="true"/>
          <p:nvPr/>
        </p:nvSpPr>
        <p:spPr>
          <a:xfrm rot="0">
            <a:off x="8398828" y="3889711"/>
            <a:ext cx="2379994" cy="396240"/>
          </a:xfrm>
          <a:prstGeom prst="rect">
            <a:avLst/>
          </a:prstGeom>
        </p:spPr>
        <p:txBody>
          <a:bodyPr anchor="t" rtlCol="false" tIns="0" lIns="0" bIns="0" rIns="0">
            <a:spAutoFit/>
          </a:bodyPr>
          <a:lstStyle/>
          <a:p>
            <a:pPr algn="ctr">
              <a:lnSpc>
                <a:spcPts val="3359"/>
              </a:lnSpc>
            </a:pPr>
            <a:r>
              <a:rPr lang="en-US" sz="2400" spc="60">
                <a:solidFill>
                  <a:srgbClr val="FFFFFF"/>
                </a:solidFill>
                <a:latin typeface="Garet"/>
                <a:ea typeface="Garet"/>
                <a:cs typeface="Garet"/>
                <a:sym typeface="Garet"/>
              </a:rPr>
              <a:t>Competitor 1</a:t>
            </a:r>
          </a:p>
        </p:txBody>
      </p:sp>
      <p:sp>
        <p:nvSpPr>
          <p:cNvPr name="TextBox 34" id="34"/>
          <p:cNvSpPr txBox="true"/>
          <p:nvPr/>
        </p:nvSpPr>
        <p:spPr>
          <a:xfrm rot="0">
            <a:off x="11499117" y="3889711"/>
            <a:ext cx="2336388" cy="396240"/>
          </a:xfrm>
          <a:prstGeom prst="rect">
            <a:avLst/>
          </a:prstGeom>
        </p:spPr>
        <p:txBody>
          <a:bodyPr anchor="t" rtlCol="false" tIns="0" lIns="0" bIns="0" rIns="0">
            <a:spAutoFit/>
          </a:bodyPr>
          <a:lstStyle/>
          <a:p>
            <a:pPr algn="ctr">
              <a:lnSpc>
                <a:spcPts val="3359"/>
              </a:lnSpc>
            </a:pPr>
            <a:r>
              <a:rPr lang="en-US" sz="2400" spc="60">
                <a:solidFill>
                  <a:srgbClr val="FFFFFF"/>
                </a:solidFill>
                <a:latin typeface="Garet"/>
                <a:ea typeface="Garet"/>
                <a:cs typeface="Garet"/>
                <a:sym typeface="Garet"/>
              </a:rPr>
              <a:t>Competitor 2</a:t>
            </a:r>
          </a:p>
        </p:txBody>
      </p:sp>
      <p:sp>
        <p:nvSpPr>
          <p:cNvPr name="TextBox 35" id="35"/>
          <p:cNvSpPr txBox="true"/>
          <p:nvPr/>
        </p:nvSpPr>
        <p:spPr>
          <a:xfrm rot="0">
            <a:off x="14651650" y="3889711"/>
            <a:ext cx="2589987" cy="396240"/>
          </a:xfrm>
          <a:prstGeom prst="rect">
            <a:avLst/>
          </a:prstGeom>
        </p:spPr>
        <p:txBody>
          <a:bodyPr anchor="t" rtlCol="false" tIns="0" lIns="0" bIns="0" rIns="0">
            <a:spAutoFit/>
          </a:bodyPr>
          <a:lstStyle/>
          <a:p>
            <a:pPr algn="ctr">
              <a:lnSpc>
                <a:spcPts val="3359"/>
              </a:lnSpc>
            </a:pPr>
            <a:r>
              <a:rPr lang="en-US" sz="2400" spc="60">
                <a:solidFill>
                  <a:srgbClr val="FFFFFF"/>
                </a:solidFill>
                <a:latin typeface="Garet"/>
                <a:ea typeface="Garet"/>
                <a:cs typeface="Garet"/>
                <a:sym typeface="Garet"/>
              </a:rPr>
              <a:t>Competitor 3</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1028700" y="1143000"/>
            <a:ext cx="16230600" cy="1285367"/>
          </a:xfrm>
          <a:prstGeom prst="rect">
            <a:avLst/>
          </a:prstGeom>
        </p:spPr>
        <p:txBody>
          <a:bodyPr anchor="t" rtlCol="false" tIns="0" lIns="0" bIns="0" rIns="0">
            <a:spAutoFit/>
          </a:bodyPr>
          <a:lstStyle/>
          <a:p>
            <a:pPr algn="l">
              <a:lnSpc>
                <a:spcPts val="9844"/>
              </a:lnSpc>
            </a:pPr>
            <a:r>
              <a:rPr lang="en-US" sz="9200" spc="-230">
                <a:solidFill>
                  <a:srgbClr val="FFFFFF"/>
                </a:solidFill>
                <a:latin typeface="Garet"/>
                <a:ea typeface="Garet"/>
                <a:cs typeface="Garet"/>
                <a:sym typeface="Garet"/>
              </a:rPr>
              <a:t>Funding Ask</a:t>
            </a:r>
          </a:p>
        </p:txBody>
      </p:sp>
      <p:sp>
        <p:nvSpPr>
          <p:cNvPr name="Freeform 3" id="3"/>
          <p:cNvSpPr/>
          <p:nvPr/>
        </p:nvSpPr>
        <p:spPr>
          <a:xfrm flipH="false" flipV="false" rot="0">
            <a:off x="58132" y="6172200"/>
            <a:ext cx="9418712" cy="8229600"/>
          </a:xfrm>
          <a:custGeom>
            <a:avLst/>
            <a:gdLst/>
            <a:ahLst/>
            <a:cxnLst/>
            <a:rect r="r" b="b" t="t" l="l"/>
            <a:pathLst>
              <a:path h="8229600" w="9418712">
                <a:moveTo>
                  <a:pt x="0" y="0"/>
                </a:moveTo>
                <a:lnTo>
                  <a:pt x="9418713" y="0"/>
                </a:lnTo>
                <a:lnTo>
                  <a:pt x="9418713" y="8229600"/>
                </a:lnTo>
                <a:lnTo>
                  <a:pt x="0" y="8229600"/>
                </a:lnTo>
                <a:lnTo>
                  <a:pt x="0" y="0"/>
                </a:lnTo>
                <a:close/>
              </a:path>
            </a:pathLst>
          </a:custGeom>
          <a:blipFill>
            <a:blip r:embed="rId2"/>
            <a:stretch>
              <a:fillRect l="0" t="0" r="0" b="0"/>
            </a:stretch>
          </a:blipFill>
        </p:spPr>
      </p:sp>
      <p:grpSp>
        <p:nvGrpSpPr>
          <p:cNvPr name="Group 4" id="4"/>
          <p:cNvGrpSpPr/>
          <p:nvPr/>
        </p:nvGrpSpPr>
        <p:grpSpPr>
          <a:xfrm rot="0">
            <a:off x="9476845" y="0"/>
            <a:ext cx="8811155" cy="10287000"/>
            <a:chOff x="0" y="0"/>
            <a:chExt cx="2320634" cy="2709333"/>
          </a:xfrm>
        </p:grpSpPr>
        <p:sp>
          <p:nvSpPr>
            <p:cNvPr name="Freeform 5" id="5"/>
            <p:cNvSpPr/>
            <p:nvPr/>
          </p:nvSpPr>
          <p:spPr>
            <a:xfrm flipH="false" flipV="false" rot="0">
              <a:off x="0" y="0"/>
              <a:ext cx="2320634" cy="2709333"/>
            </a:xfrm>
            <a:custGeom>
              <a:avLst/>
              <a:gdLst/>
              <a:ahLst/>
              <a:cxnLst/>
              <a:rect r="r" b="b" t="t" l="l"/>
              <a:pathLst>
                <a:path h="2709333" w="2320634">
                  <a:moveTo>
                    <a:pt x="0" y="0"/>
                  </a:moveTo>
                  <a:lnTo>
                    <a:pt x="2320634" y="0"/>
                  </a:lnTo>
                  <a:lnTo>
                    <a:pt x="2320634" y="2709333"/>
                  </a:lnTo>
                  <a:lnTo>
                    <a:pt x="0" y="2709333"/>
                  </a:lnTo>
                  <a:close/>
                </a:path>
              </a:pathLst>
            </a:custGeom>
            <a:solidFill>
              <a:srgbClr val="FFFFFF">
                <a:alpha val="9804"/>
              </a:srgbClr>
            </a:solidFill>
          </p:spPr>
        </p:sp>
        <p:sp>
          <p:nvSpPr>
            <p:cNvPr name="TextBox 6" id="6"/>
            <p:cNvSpPr txBox="true"/>
            <p:nvPr/>
          </p:nvSpPr>
          <p:spPr>
            <a:xfrm>
              <a:off x="0" y="-38100"/>
              <a:ext cx="2320634" cy="2747433"/>
            </a:xfrm>
            <a:prstGeom prst="rect">
              <a:avLst/>
            </a:prstGeom>
          </p:spPr>
          <p:txBody>
            <a:bodyPr anchor="ctr" rtlCol="false" tIns="50800" lIns="50800" bIns="50800" rIns="50800"/>
            <a:lstStyle/>
            <a:p>
              <a:pPr algn="ctr">
                <a:lnSpc>
                  <a:spcPts val="3359"/>
                </a:lnSpc>
              </a:pPr>
            </a:p>
          </p:txBody>
        </p:sp>
      </p:grpSp>
      <p:sp>
        <p:nvSpPr>
          <p:cNvPr name="TextBox 7" id="7"/>
          <p:cNvSpPr txBox="true"/>
          <p:nvPr/>
        </p:nvSpPr>
        <p:spPr>
          <a:xfrm rot="0">
            <a:off x="10000219" y="674982"/>
            <a:ext cx="7259081" cy="537845"/>
          </a:xfrm>
          <a:prstGeom prst="rect">
            <a:avLst/>
          </a:prstGeom>
        </p:spPr>
        <p:txBody>
          <a:bodyPr anchor="t" rtlCol="false" tIns="0" lIns="0" bIns="0" rIns="0">
            <a:spAutoFit/>
          </a:bodyPr>
          <a:lstStyle/>
          <a:p>
            <a:pPr algn="l">
              <a:lnSpc>
                <a:spcPts val="4480"/>
              </a:lnSpc>
              <a:spcBef>
                <a:spcPct val="0"/>
              </a:spcBef>
            </a:pPr>
            <a:r>
              <a:rPr lang="en-US" sz="3200" spc="160">
                <a:solidFill>
                  <a:srgbClr val="FFFFFF"/>
                </a:solidFill>
                <a:latin typeface="Garet"/>
                <a:ea typeface="Garet"/>
                <a:cs typeface="Garet"/>
                <a:sym typeface="Garet"/>
              </a:rPr>
              <a:t>Us</a:t>
            </a:r>
            <a:r>
              <a:rPr lang="en-US" sz="3200" spc="160">
                <a:solidFill>
                  <a:srgbClr val="FFFFFF"/>
                </a:solidFill>
                <a:latin typeface="Garet"/>
                <a:ea typeface="Garet"/>
                <a:cs typeface="Garet"/>
                <a:sym typeface="Garet"/>
              </a:rPr>
              <a:t>e of Funds:</a:t>
            </a:r>
          </a:p>
        </p:txBody>
      </p:sp>
      <p:sp>
        <p:nvSpPr>
          <p:cNvPr name="TextBox 8" id="8"/>
          <p:cNvSpPr txBox="true"/>
          <p:nvPr/>
        </p:nvSpPr>
        <p:spPr>
          <a:xfrm rot="0">
            <a:off x="10219216" y="2480206"/>
            <a:ext cx="7040084" cy="815340"/>
          </a:xfrm>
          <a:prstGeom prst="rect">
            <a:avLst/>
          </a:prstGeom>
        </p:spPr>
        <p:txBody>
          <a:bodyPr anchor="t" rtlCol="false" tIns="0" lIns="0" bIns="0" rIns="0">
            <a:spAutoFit/>
          </a:bodyPr>
          <a:lstStyle/>
          <a:p>
            <a:pPr algn="l">
              <a:lnSpc>
                <a:spcPts val="3359"/>
              </a:lnSpc>
            </a:pPr>
            <a:r>
              <a:rPr lang="en-US" sz="2400">
                <a:solidFill>
                  <a:srgbClr val="FFFFFF">
                    <a:alpha val="80000"/>
                  </a:srgbClr>
                </a:solidFill>
                <a:latin typeface="Garet"/>
                <a:ea typeface="Garet"/>
                <a:cs typeface="Garet"/>
                <a:sym typeface="Garet"/>
              </a:rPr>
              <a:t>Lorem ipsum dolor sit amet, consectetur adipiscing elit. </a:t>
            </a:r>
          </a:p>
        </p:txBody>
      </p:sp>
      <p:sp>
        <p:nvSpPr>
          <p:cNvPr name="TextBox 9" id="9"/>
          <p:cNvSpPr txBox="true"/>
          <p:nvPr/>
        </p:nvSpPr>
        <p:spPr>
          <a:xfrm rot="0">
            <a:off x="1028700" y="3055285"/>
            <a:ext cx="7259081" cy="1234440"/>
          </a:xfrm>
          <a:prstGeom prst="rect">
            <a:avLst/>
          </a:prstGeom>
        </p:spPr>
        <p:txBody>
          <a:bodyPr anchor="t" rtlCol="false" tIns="0" lIns="0" bIns="0" rIns="0">
            <a:spAutoFit/>
          </a:bodyPr>
          <a:lstStyle/>
          <a:p>
            <a:pPr algn="l">
              <a:lnSpc>
                <a:spcPts val="3359"/>
              </a:lnSpc>
            </a:pPr>
            <a:r>
              <a:rPr lang="en-US" sz="2400">
                <a:solidFill>
                  <a:srgbClr val="FFFFFF">
                    <a:alpha val="80000"/>
                  </a:srgbClr>
                </a:solidFill>
                <a:latin typeface="Garet"/>
                <a:ea typeface="Garet"/>
                <a:cs typeface="Garet"/>
                <a:sym typeface="Garet"/>
              </a:rPr>
              <a:t>[Hypothetical - Funding asks - where would you allocate funds if you needed to build you prototype or test it]</a:t>
            </a:r>
          </a:p>
        </p:txBody>
      </p:sp>
      <p:sp>
        <p:nvSpPr>
          <p:cNvPr name="TextBox 10" id="10"/>
          <p:cNvSpPr txBox="true"/>
          <p:nvPr/>
        </p:nvSpPr>
        <p:spPr>
          <a:xfrm rot="0">
            <a:off x="9476845" y="1799486"/>
            <a:ext cx="7782455" cy="537845"/>
          </a:xfrm>
          <a:prstGeom prst="rect">
            <a:avLst/>
          </a:prstGeom>
        </p:spPr>
        <p:txBody>
          <a:bodyPr anchor="t" rtlCol="false" tIns="0" lIns="0" bIns="0" rIns="0">
            <a:spAutoFit/>
          </a:bodyPr>
          <a:lstStyle/>
          <a:p>
            <a:pPr algn="l" marL="690881" indent="-345440" lvl="1">
              <a:lnSpc>
                <a:spcPts val="4480"/>
              </a:lnSpc>
              <a:buFont typeface="Arial"/>
              <a:buChar char="•"/>
            </a:pPr>
            <a:r>
              <a:rPr lang="en-US" sz="3200" spc="160">
                <a:solidFill>
                  <a:srgbClr val="EF8100"/>
                </a:solidFill>
                <a:latin typeface="Garet"/>
                <a:ea typeface="Garet"/>
                <a:cs typeface="Garet"/>
                <a:sym typeface="Garet"/>
              </a:rPr>
              <a:t>Pr</a:t>
            </a:r>
            <a:r>
              <a:rPr lang="en-US" sz="3200" spc="160">
                <a:solidFill>
                  <a:srgbClr val="EF8100"/>
                </a:solidFill>
                <a:latin typeface="Garet"/>
                <a:ea typeface="Garet"/>
                <a:cs typeface="Garet"/>
                <a:sym typeface="Garet"/>
              </a:rPr>
              <a:t>oduct Development – 40%</a:t>
            </a:r>
          </a:p>
        </p:txBody>
      </p:sp>
      <p:sp>
        <p:nvSpPr>
          <p:cNvPr name="TextBox 11" id="11"/>
          <p:cNvSpPr txBox="true"/>
          <p:nvPr/>
        </p:nvSpPr>
        <p:spPr>
          <a:xfrm rot="0">
            <a:off x="9476845" y="3971821"/>
            <a:ext cx="7782455" cy="451612"/>
          </a:xfrm>
          <a:prstGeom prst="rect">
            <a:avLst/>
          </a:prstGeom>
        </p:spPr>
        <p:txBody>
          <a:bodyPr anchor="t" rtlCol="false" tIns="0" lIns="0" bIns="0" rIns="0">
            <a:spAutoFit/>
          </a:bodyPr>
          <a:lstStyle/>
          <a:p>
            <a:pPr algn="l" marL="690881" indent="-345440" lvl="1">
              <a:lnSpc>
                <a:spcPts val="3584"/>
              </a:lnSpc>
              <a:buFont typeface="Arial"/>
              <a:buChar char="•"/>
            </a:pPr>
            <a:r>
              <a:rPr lang="en-US" sz="3200" spc="160">
                <a:solidFill>
                  <a:srgbClr val="EF8100"/>
                </a:solidFill>
                <a:latin typeface="Garet"/>
                <a:ea typeface="Garet"/>
                <a:cs typeface="Garet"/>
                <a:sym typeface="Garet"/>
              </a:rPr>
              <a:t>Customer Acquisition – 30%</a:t>
            </a:r>
          </a:p>
        </p:txBody>
      </p:sp>
      <p:sp>
        <p:nvSpPr>
          <p:cNvPr name="TextBox 12" id="12"/>
          <p:cNvSpPr txBox="true"/>
          <p:nvPr/>
        </p:nvSpPr>
        <p:spPr>
          <a:xfrm rot="0">
            <a:off x="9476845" y="5972198"/>
            <a:ext cx="7782455" cy="537845"/>
          </a:xfrm>
          <a:prstGeom prst="rect">
            <a:avLst/>
          </a:prstGeom>
        </p:spPr>
        <p:txBody>
          <a:bodyPr anchor="t" rtlCol="false" tIns="0" lIns="0" bIns="0" rIns="0">
            <a:spAutoFit/>
          </a:bodyPr>
          <a:lstStyle/>
          <a:p>
            <a:pPr algn="l" marL="690881" indent="-345440" lvl="1">
              <a:lnSpc>
                <a:spcPts val="4480"/>
              </a:lnSpc>
              <a:buFont typeface="Arial"/>
              <a:buChar char="•"/>
            </a:pPr>
            <a:r>
              <a:rPr lang="en-US" sz="3200" spc="160">
                <a:solidFill>
                  <a:srgbClr val="EF8100"/>
                </a:solidFill>
                <a:latin typeface="Garet"/>
                <a:ea typeface="Garet"/>
                <a:cs typeface="Garet"/>
                <a:sym typeface="Garet"/>
              </a:rPr>
              <a:t>Opera</a:t>
            </a:r>
            <a:r>
              <a:rPr lang="en-US" sz="3200" spc="160">
                <a:solidFill>
                  <a:srgbClr val="EF8100"/>
                </a:solidFill>
                <a:latin typeface="Garet"/>
                <a:ea typeface="Garet"/>
                <a:cs typeface="Garet"/>
                <a:sym typeface="Garet"/>
              </a:rPr>
              <a:t>tions &amp; Hiring – 20%</a:t>
            </a:r>
          </a:p>
        </p:txBody>
      </p:sp>
      <p:sp>
        <p:nvSpPr>
          <p:cNvPr name="TextBox 13" id="13"/>
          <p:cNvSpPr txBox="true"/>
          <p:nvPr/>
        </p:nvSpPr>
        <p:spPr>
          <a:xfrm rot="0">
            <a:off x="9476845" y="8058808"/>
            <a:ext cx="7782455" cy="537845"/>
          </a:xfrm>
          <a:prstGeom prst="rect">
            <a:avLst/>
          </a:prstGeom>
        </p:spPr>
        <p:txBody>
          <a:bodyPr anchor="t" rtlCol="false" tIns="0" lIns="0" bIns="0" rIns="0">
            <a:spAutoFit/>
          </a:bodyPr>
          <a:lstStyle/>
          <a:p>
            <a:pPr algn="l" marL="690881" indent="-345440" lvl="1">
              <a:lnSpc>
                <a:spcPts val="4480"/>
              </a:lnSpc>
              <a:buFont typeface="Arial"/>
              <a:buChar char="•"/>
            </a:pPr>
            <a:r>
              <a:rPr lang="en-US" sz="3200" spc="160">
                <a:solidFill>
                  <a:srgbClr val="EF8100"/>
                </a:solidFill>
                <a:latin typeface="Garet"/>
                <a:ea typeface="Garet"/>
                <a:cs typeface="Garet"/>
                <a:sym typeface="Garet"/>
              </a:rPr>
              <a:t>Runway Ex</a:t>
            </a:r>
            <a:r>
              <a:rPr lang="en-US" sz="3200" spc="160">
                <a:solidFill>
                  <a:srgbClr val="EF8100"/>
                </a:solidFill>
                <a:latin typeface="Garet"/>
                <a:ea typeface="Garet"/>
                <a:cs typeface="Garet"/>
                <a:sym typeface="Garet"/>
              </a:rPr>
              <a:t>tension – 10%</a:t>
            </a:r>
          </a:p>
        </p:txBody>
      </p:sp>
      <p:sp>
        <p:nvSpPr>
          <p:cNvPr name="TextBox 14" id="14"/>
          <p:cNvSpPr txBox="true"/>
          <p:nvPr/>
        </p:nvSpPr>
        <p:spPr>
          <a:xfrm rot="0">
            <a:off x="10219216" y="4566308"/>
            <a:ext cx="7040084" cy="815340"/>
          </a:xfrm>
          <a:prstGeom prst="rect">
            <a:avLst/>
          </a:prstGeom>
        </p:spPr>
        <p:txBody>
          <a:bodyPr anchor="t" rtlCol="false" tIns="0" lIns="0" bIns="0" rIns="0">
            <a:spAutoFit/>
          </a:bodyPr>
          <a:lstStyle/>
          <a:p>
            <a:pPr algn="l">
              <a:lnSpc>
                <a:spcPts val="3359"/>
              </a:lnSpc>
            </a:pPr>
            <a:r>
              <a:rPr lang="en-US" sz="2400">
                <a:solidFill>
                  <a:srgbClr val="FFFFFF">
                    <a:alpha val="80000"/>
                  </a:srgbClr>
                </a:solidFill>
                <a:latin typeface="Garet"/>
                <a:ea typeface="Garet"/>
                <a:cs typeface="Garet"/>
                <a:sym typeface="Garet"/>
              </a:rPr>
              <a:t>Lorem ipsum dolor sit amet, consectetur adipiscing elit. </a:t>
            </a:r>
          </a:p>
        </p:txBody>
      </p:sp>
      <p:sp>
        <p:nvSpPr>
          <p:cNvPr name="TextBox 15" id="15"/>
          <p:cNvSpPr txBox="true"/>
          <p:nvPr/>
        </p:nvSpPr>
        <p:spPr>
          <a:xfrm rot="0">
            <a:off x="10219216" y="6652918"/>
            <a:ext cx="7040084" cy="815340"/>
          </a:xfrm>
          <a:prstGeom prst="rect">
            <a:avLst/>
          </a:prstGeom>
        </p:spPr>
        <p:txBody>
          <a:bodyPr anchor="t" rtlCol="false" tIns="0" lIns="0" bIns="0" rIns="0">
            <a:spAutoFit/>
          </a:bodyPr>
          <a:lstStyle/>
          <a:p>
            <a:pPr algn="l">
              <a:lnSpc>
                <a:spcPts val="3359"/>
              </a:lnSpc>
            </a:pPr>
            <a:r>
              <a:rPr lang="en-US" sz="2400">
                <a:solidFill>
                  <a:srgbClr val="FFFFFF">
                    <a:alpha val="80000"/>
                  </a:srgbClr>
                </a:solidFill>
                <a:latin typeface="Garet"/>
                <a:ea typeface="Garet"/>
                <a:cs typeface="Garet"/>
                <a:sym typeface="Garet"/>
              </a:rPr>
              <a:t>Lorem ipsum dolor sit amet, consectetur adipiscing elit. </a:t>
            </a:r>
          </a:p>
        </p:txBody>
      </p:sp>
      <p:sp>
        <p:nvSpPr>
          <p:cNvPr name="TextBox 16" id="16"/>
          <p:cNvSpPr txBox="true"/>
          <p:nvPr/>
        </p:nvSpPr>
        <p:spPr>
          <a:xfrm rot="0">
            <a:off x="10219216" y="8739528"/>
            <a:ext cx="7040084" cy="815340"/>
          </a:xfrm>
          <a:prstGeom prst="rect">
            <a:avLst/>
          </a:prstGeom>
        </p:spPr>
        <p:txBody>
          <a:bodyPr anchor="t" rtlCol="false" tIns="0" lIns="0" bIns="0" rIns="0">
            <a:spAutoFit/>
          </a:bodyPr>
          <a:lstStyle/>
          <a:p>
            <a:pPr algn="l">
              <a:lnSpc>
                <a:spcPts val="3359"/>
              </a:lnSpc>
            </a:pPr>
            <a:r>
              <a:rPr lang="en-US" sz="2400">
                <a:solidFill>
                  <a:srgbClr val="FFFFFF">
                    <a:alpha val="80000"/>
                  </a:srgbClr>
                </a:solidFill>
                <a:latin typeface="Garet"/>
                <a:ea typeface="Garet"/>
                <a:cs typeface="Garet"/>
                <a:sym typeface="Garet"/>
              </a:rPr>
              <a:t>Lorem ipsum dolor sit amet, consectetur adipiscing elit.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8807849" y="1704184"/>
            <a:ext cx="11773316" cy="11464266"/>
          </a:xfrm>
          <a:custGeom>
            <a:avLst/>
            <a:gdLst/>
            <a:ahLst/>
            <a:cxnLst/>
            <a:rect r="r" b="b" t="t" l="l"/>
            <a:pathLst>
              <a:path h="11464266" w="11773316">
                <a:moveTo>
                  <a:pt x="0" y="0"/>
                </a:moveTo>
                <a:lnTo>
                  <a:pt x="11773316" y="0"/>
                </a:lnTo>
                <a:lnTo>
                  <a:pt x="11773316" y="11464266"/>
                </a:lnTo>
                <a:lnTo>
                  <a:pt x="0" y="11464266"/>
                </a:lnTo>
                <a:lnTo>
                  <a:pt x="0" y="0"/>
                </a:lnTo>
                <a:close/>
              </a:path>
            </a:pathLst>
          </a:custGeom>
          <a:blipFill>
            <a:blip r:embed="rId2"/>
            <a:stretch>
              <a:fillRect l="0" t="0" r="0" b="0"/>
            </a:stretch>
          </a:blipFill>
        </p:spPr>
      </p:sp>
      <p:sp>
        <p:nvSpPr>
          <p:cNvPr name="TextBox 3" id="3"/>
          <p:cNvSpPr txBox="true"/>
          <p:nvPr/>
        </p:nvSpPr>
        <p:spPr>
          <a:xfrm rot="0">
            <a:off x="1028700" y="4498196"/>
            <a:ext cx="10999690" cy="1190534"/>
          </a:xfrm>
          <a:prstGeom prst="rect">
            <a:avLst/>
          </a:prstGeom>
        </p:spPr>
        <p:txBody>
          <a:bodyPr anchor="t" rtlCol="false" tIns="0" lIns="0" bIns="0" rIns="0">
            <a:spAutoFit/>
          </a:bodyPr>
          <a:lstStyle/>
          <a:p>
            <a:pPr algn="l">
              <a:lnSpc>
                <a:spcPts val="9241"/>
              </a:lnSpc>
            </a:pPr>
            <a:r>
              <a:rPr lang="en-US" sz="8325" spc="-166">
                <a:solidFill>
                  <a:srgbClr val="FFFFFF"/>
                </a:solidFill>
                <a:latin typeface="Garet"/>
                <a:ea typeface="Garet"/>
                <a:cs typeface="Garet"/>
                <a:sym typeface="Garet"/>
              </a:rPr>
              <a:t>Get in touch</a:t>
            </a:r>
          </a:p>
        </p:txBody>
      </p:sp>
      <p:sp>
        <p:nvSpPr>
          <p:cNvPr name="TextBox 4" id="4"/>
          <p:cNvSpPr txBox="true"/>
          <p:nvPr/>
        </p:nvSpPr>
        <p:spPr>
          <a:xfrm rot="0">
            <a:off x="3638690" y="8953119"/>
            <a:ext cx="5779711" cy="305181"/>
          </a:xfrm>
          <a:prstGeom prst="rect">
            <a:avLst/>
          </a:prstGeom>
        </p:spPr>
        <p:txBody>
          <a:bodyPr anchor="t" rtlCol="false" tIns="0" lIns="0" bIns="0" rIns="0">
            <a:spAutoFit/>
          </a:bodyPr>
          <a:lstStyle/>
          <a:p>
            <a:pPr algn="l">
              <a:lnSpc>
                <a:spcPts val="2352"/>
              </a:lnSpc>
            </a:pPr>
            <a:r>
              <a:rPr lang="en-US" sz="2400" spc="300">
                <a:solidFill>
                  <a:srgbClr val="FFFFFF"/>
                </a:solidFill>
                <a:latin typeface="Garet"/>
                <a:ea typeface="Garet"/>
                <a:cs typeface="Garet"/>
                <a:sym typeface="Garet"/>
              </a:rPr>
              <a:t>[your website]</a:t>
            </a:r>
          </a:p>
        </p:txBody>
      </p:sp>
      <p:sp>
        <p:nvSpPr>
          <p:cNvPr name="TextBox 5" id="5"/>
          <p:cNvSpPr txBox="true"/>
          <p:nvPr/>
        </p:nvSpPr>
        <p:spPr>
          <a:xfrm rot="0">
            <a:off x="3666472" y="8348091"/>
            <a:ext cx="5230910" cy="305181"/>
          </a:xfrm>
          <a:prstGeom prst="rect">
            <a:avLst/>
          </a:prstGeom>
        </p:spPr>
        <p:txBody>
          <a:bodyPr anchor="t" rtlCol="false" tIns="0" lIns="0" bIns="0" rIns="0">
            <a:spAutoFit/>
          </a:bodyPr>
          <a:lstStyle/>
          <a:p>
            <a:pPr algn="l">
              <a:lnSpc>
                <a:spcPts val="2352"/>
              </a:lnSpc>
            </a:pPr>
            <a:r>
              <a:rPr lang="en-US" sz="2400" spc="300">
                <a:solidFill>
                  <a:srgbClr val="FFFFFF"/>
                </a:solidFill>
                <a:latin typeface="Garet"/>
                <a:ea typeface="Garet"/>
                <a:cs typeface="Garet"/>
                <a:sym typeface="Garet"/>
              </a:rPr>
              <a:t>[your email]</a:t>
            </a:r>
          </a:p>
        </p:txBody>
      </p:sp>
      <p:sp>
        <p:nvSpPr>
          <p:cNvPr name="TextBox 6" id="6"/>
          <p:cNvSpPr txBox="true"/>
          <p:nvPr/>
        </p:nvSpPr>
        <p:spPr>
          <a:xfrm rot="0">
            <a:off x="1028700" y="8348091"/>
            <a:ext cx="2609990" cy="305181"/>
          </a:xfrm>
          <a:prstGeom prst="rect">
            <a:avLst/>
          </a:prstGeom>
        </p:spPr>
        <p:txBody>
          <a:bodyPr anchor="t" rtlCol="false" tIns="0" lIns="0" bIns="0" rIns="0">
            <a:spAutoFit/>
          </a:bodyPr>
          <a:lstStyle/>
          <a:p>
            <a:pPr algn="l">
              <a:lnSpc>
                <a:spcPts val="2352"/>
              </a:lnSpc>
            </a:pPr>
            <a:r>
              <a:rPr lang="en-US" sz="2400" spc="120">
                <a:solidFill>
                  <a:srgbClr val="F4690B"/>
                </a:solidFill>
                <a:latin typeface="Garet"/>
                <a:ea typeface="Garet"/>
                <a:cs typeface="Garet"/>
                <a:sym typeface="Garet"/>
              </a:rPr>
              <a:t>Get in touch </a:t>
            </a:r>
          </a:p>
        </p:txBody>
      </p:sp>
      <p:sp>
        <p:nvSpPr>
          <p:cNvPr name="TextBox 7" id="7"/>
          <p:cNvSpPr txBox="true"/>
          <p:nvPr/>
        </p:nvSpPr>
        <p:spPr>
          <a:xfrm rot="0">
            <a:off x="1028700" y="8953119"/>
            <a:ext cx="2609990" cy="305181"/>
          </a:xfrm>
          <a:prstGeom prst="rect">
            <a:avLst/>
          </a:prstGeom>
        </p:spPr>
        <p:txBody>
          <a:bodyPr anchor="t" rtlCol="false" tIns="0" lIns="0" bIns="0" rIns="0">
            <a:spAutoFit/>
          </a:bodyPr>
          <a:lstStyle/>
          <a:p>
            <a:pPr algn="l">
              <a:lnSpc>
                <a:spcPts val="2352"/>
              </a:lnSpc>
            </a:pPr>
            <a:r>
              <a:rPr lang="en-US" sz="2400" spc="120">
                <a:solidFill>
                  <a:srgbClr val="F4690B"/>
                </a:solidFill>
                <a:latin typeface="Garet"/>
                <a:ea typeface="Garet"/>
                <a:cs typeface="Garet"/>
                <a:sym typeface="Garet"/>
              </a:rPr>
              <a:t>Visit us</a:t>
            </a:r>
          </a:p>
        </p:txBody>
      </p:sp>
      <p:sp>
        <p:nvSpPr>
          <p:cNvPr name="Freeform 8" id="8"/>
          <p:cNvSpPr/>
          <p:nvPr/>
        </p:nvSpPr>
        <p:spPr>
          <a:xfrm flipH="false" flipV="false" rot="0">
            <a:off x="205070" y="401876"/>
            <a:ext cx="5393868" cy="2773790"/>
          </a:xfrm>
          <a:custGeom>
            <a:avLst/>
            <a:gdLst/>
            <a:ahLst/>
            <a:cxnLst/>
            <a:rect r="r" b="b" t="t" l="l"/>
            <a:pathLst>
              <a:path h="2773790" w="5393868">
                <a:moveTo>
                  <a:pt x="0" y="0"/>
                </a:moveTo>
                <a:lnTo>
                  <a:pt x="5393868" y="0"/>
                </a:lnTo>
                <a:lnTo>
                  <a:pt x="5393868" y="2773789"/>
                </a:lnTo>
                <a:lnTo>
                  <a:pt x="0" y="2773789"/>
                </a:lnTo>
                <a:lnTo>
                  <a:pt x="0" y="0"/>
                </a:lnTo>
                <a:close/>
              </a:path>
            </a:pathLst>
          </a:custGeom>
          <a:blipFill>
            <a:blip r:embed="rId3"/>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DAG9dMOQ7XA</dc:identifier>
  <dcterms:modified xsi:type="dcterms:W3CDTF">2011-08-01T06:04:30Z</dcterms:modified>
  <cp:revision>1</cp:revision>
  <dc:title>SMTH2026 PITCHDECK</dc:title>
</cp:coreProperties>
</file>